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61" r:id="rId4"/>
    <p:sldId id="262" r:id="rId5"/>
    <p:sldId id="259" r:id="rId6"/>
    <p:sldId id="263" r:id="rId7"/>
    <p:sldId id="264" r:id="rId8"/>
    <p:sldId id="270" r:id="rId9"/>
    <p:sldId id="271" r:id="rId10"/>
    <p:sldId id="276" r:id="rId11"/>
    <p:sldId id="265" r:id="rId12"/>
    <p:sldId id="266" r:id="rId13"/>
    <p:sldId id="267" r:id="rId14"/>
    <p:sldId id="268" r:id="rId15"/>
    <p:sldId id="277" r:id="rId16"/>
    <p:sldId id="269" r:id="rId17"/>
    <p:sldId id="27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FF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18" autoAdjust="0"/>
  </p:normalViewPr>
  <p:slideViewPr>
    <p:cSldViewPr snapToGrid="0">
      <p:cViewPr varScale="1">
        <p:scale>
          <a:sx n="80" d="100"/>
          <a:sy n="80" d="100"/>
        </p:scale>
        <p:origin x="6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AAEAF-E6B6-4E69-9BE3-5417A9AD9BE6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CCFCE-B2B7-4C48-8733-1C7ADF735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595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CCFCE-B2B7-4C48-8733-1C7ADF7351E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616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CCFCE-B2B7-4C48-8733-1C7ADF7351E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92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6C4BD-A52D-476F-9BFC-3E0247767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71154A-8175-4C00-A3C4-CCDB611A2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5E4AE-DDA1-47A0-9290-D54C6191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4F1F-913A-4030-B4B1-03E960E5429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FF31E-1A27-46F8-9A13-554A8E6A3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C32388-12C1-4287-84D3-65352D448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325-89BC-4F08-A9CA-CF56BEB15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88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9D672-AF57-4531-954E-473BBC3E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78CC30-B943-4BA5-8FBF-72C89E1E9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05B4A9-E4AB-4C71-8AD7-E1E06B8B3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4F1F-913A-4030-B4B1-03E960E5429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D38F7A-5D87-4E04-B9D8-6AA94E60B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A23844-D8F0-495D-B677-5A249FF9B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325-89BC-4F08-A9CA-CF56BEB15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2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30792D3-6B73-4B16-BEC7-0F462C324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DB6212-2B0B-4BC3-92C4-80049D2CF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41064-49A5-49A4-94A0-C2445B271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4F1F-913A-4030-B4B1-03E960E5429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DE8E0-5224-438C-9DCE-ACEEAC3E8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9A7C97-3DCC-4E12-933C-20EF3295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325-89BC-4F08-A9CA-CF56BEB15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35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837A1-1D10-4655-9513-6851A78A3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9F068D-2FC6-4FBC-A5B0-5D91F03D4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612054-ADE8-4D37-BA0C-A095F3D63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4F1F-913A-4030-B4B1-03E960E5429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6DB01-BF14-49CD-B9F9-1BA3CDD2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9751D3-94D1-4E77-9CD8-63264F5D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325-89BC-4F08-A9CA-CF56BEB15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550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191A6-3B01-489E-A3F5-71C4AE3C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379CCA-4F13-406C-8225-97951AFBA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746BE2-29E4-4B0F-A252-43FB02E1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4F1F-913A-4030-B4B1-03E960E5429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B363E2-BB50-4D27-8006-928C4F36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3252B9-95FF-49BF-A5C9-BDC0D0AAC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325-89BC-4F08-A9CA-CF56BEB15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49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44B39E-E63A-41A9-BC80-5BD28ED8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1017E0-F1A9-48B8-B9C9-703411BFF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3156C8-7AD4-42C9-BE8D-4A2BA503F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F37783-A0BA-4394-B70E-25C66469B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4F1F-913A-4030-B4B1-03E960E5429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6872B3-6EAA-4819-86FA-501AEAA77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4C843-81D8-4DB4-B360-2B1B507B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325-89BC-4F08-A9CA-CF56BEB15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38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A3EE8-A61C-4B7D-A414-D57833ED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CC1BE-904A-431C-A94E-69A545424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6F4034-5955-4818-9A41-39667A496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313E4B-E4B2-4F36-8376-AB02054AC6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195274-DFE9-4CD0-BD52-179917B56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829256-2737-48D8-ABD9-0D033A4E4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4F1F-913A-4030-B4B1-03E960E5429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A4E8D2-EB17-46D9-9BE8-C7F2AFD9D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042586-627D-4E3B-935D-E24D00AF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325-89BC-4F08-A9CA-CF56BEB15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547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39986A-F2B8-430F-83B0-F27F7978D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6FE460-3317-446F-B105-F07CEBCC9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4F1F-913A-4030-B4B1-03E960E5429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9F9D09-DD82-4478-837F-16B26B50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CCC7B8-8377-4C83-8457-18D60730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325-89BC-4F08-A9CA-CF56BEB15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78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5E65CC-AAC0-4096-9878-BD87EF4A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4F1F-913A-4030-B4B1-03E960E5429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6CA74D-FA4F-4C87-AEEF-E00B16D20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8BAAA4-FC6E-4252-9B95-AE747AC6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325-89BC-4F08-A9CA-CF56BEB15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313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0F865-05BA-49C6-986A-A6A406B0C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5FA4E-D50B-4D78-982F-18AA45236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3A09B7-1379-4C0B-9129-BA5925A89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DC2A20-646A-433F-95B6-C02BE300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4F1F-913A-4030-B4B1-03E960E5429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ACD49D-F846-4B88-AE42-A68B0866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5FA428-400E-4A09-AA31-570EF82B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325-89BC-4F08-A9CA-CF56BEB15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12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D3373-BDBA-401C-87A2-7B17481C8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709C54-5FD5-47A6-90E3-1B31B6DF0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C74592-4D28-45F9-8DC6-BFB7258CE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5BBCB9-6A63-45EC-B9C7-64DF8745C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4F1F-913A-4030-B4B1-03E960E5429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814435-F244-48A5-88EC-9489CDB9B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854610-CE80-4D4E-8C61-7B85CCDC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325-89BC-4F08-A9CA-CF56BEB15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62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90846F-D47B-4AF8-925D-9B76F12C8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B60DE9-FE75-4198-BAF0-7AA27BDB9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60C122-263F-4E23-A03B-5FF300A467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B4F1F-913A-4030-B4B1-03E960E54294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AD221F-3745-4D2E-8966-D0B1020FDC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2762CE-18B6-4F6B-B36E-BA11C3F4C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63325-89BC-4F08-A9CA-CF56BEB15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190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8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11.png"/><Relationship Id="rId19" Type="http://schemas.openxmlformats.org/officeDocument/2006/relationships/image" Target="../media/image19.png"/><Relationship Id="rId4" Type="http://schemas.openxmlformats.org/officeDocument/2006/relationships/image" Target="../media/image5.svg"/><Relationship Id="rId9" Type="http://schemas.openxmlformats.org/officeDocument/2006/relationships/image" Target="../media/image10.svg"/><Relationship Id="rId1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FD9461-E672-42D0-A540-DEA731E3EEB9}"/>
              </a:ext>
            </a:extLst>
          </p:cNvPr>
          <p:cNvSpPr/>
          <p:nvPr/>
        </p:nvSpPr>
        <p:spPr>
          <a:xfrm>
            <a:off x="1062403" y="1063869"/>
            <a:ext cx="10067193" cy="4730262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MIRAE </a:t>
            </a:r>
          </a:p>
          <a:p>
            <a:pPr algn="ctr"/>
            <a:r>
              <a:rPr lang="en-US" altLang="ko-KR" sz="1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UNIVERSE</a:t>
            </a:r>
            <a:endParaRPr lang="ko-KR" altLang="en-US" sz="1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A6C2C0A7-E421-4874-B977-0024B7ED5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39062"/>
              </p:ext>
            </p:extLst>
          </p:nvPr>
        </p:nvGraphicFramePr>
        <p:xfrm>
          <a:off x="1178169" y="3515934"/>
          <a:ext cx="9951427" cy="2093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1427">
                  <a:extLst>
                    <a:ext uri="{9D8B030D-6E8A-4147-A177-3AD203B41FA5}">
                      <a16:colId xmlns:a16="http://schemas.microsoft.com/office/drawing/2014/main" val="4229876467"/>
                    </a:ext>
                  </a:extLst>
                </a:gridCol>
              </a:tblGrid>
              <a:tr h="20935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66729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775241-48D6-4F11-98B3-AC360C74547A}"/>
              </a:ext>
            </a:extLst>
          </p:cNvPr>
          <p:cNvSpPr txBox="1"/>
          <p:nvPr/>
        </p:nvSpPr>
        <p:spPr>
          <a:xfrm>
            <a:off x="0" y="65840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경찰 공무원 시험 시작과 끝을 관통하는 새로운 전략 </a:t>
            </a:r>
          </a:p>
        </p:txBody>
      </p:sp>
      <p:sp>
        <p:nvSpPr>
          <p:cNvPr id="14" name="별: 꼭짓점 12개 13">
            <a:extLst>
              <a:ext uri="{FF2B5EF4-FFF2-40B4-BE49-F238E27FC236}">
                <a16:creationId xmlns:a16="http://schemas.microsoft.com/office/drawing/2014/main" id="{3D87D788-311C-4A04-A2BD-DBE9ACEA0D1F}"/>
              </a:ext>
            </a:extLst>
          </p:cNvPr>
          <p:cNvSpPr/>
          <p:nvPr/>
        </p:nvSpPr>
        <p:spPr>
          <a:xfrm>
            <a:off x="9952892" y="794284"/>
            <a:ext cx="1820008" cy="2048608"/>
          </a:xfrm>
          <a:prstGeom prst="star12">
            <a:avLst/>
          </a:prstGeom>
          <a:solidFill>
            <a:srgbClr val="00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742A8C-325E-4550-8A3C-A497AF759D22}"/>
              </a:ext>
            </a:extLst>
          </p:cNvPr>
          <p:cNvSpPr txBox="1"/>
          <p:nvPr/>
        </p:nvSpPr>
        <p:spPr>
          <a:xfrm>
            <a:off x="9952892" y="1288742"/>
            <a:ext cx="1820008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</a:t>
            </a:r>
            <a:r>
              <a:rPr lang="ko-KR" altLang="en-US" sz="1400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400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endParaRPr lang="en-US" altLang="ko-KR" sz="1400" dirty="0">
              <a:solidFill>
                <a:srgbClr val="7030A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노량진 학원 </a:t>
            </a:r>
            <a:r>
              <a:rPr lang="ko-KR" altLang="en-US" sz="1400" dirty="0" err="1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실강</a:t>
            </a:r>
            <a:r>
              <a:rPr lang="ko-KR" altLang="en-US" sz="1400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dirty="0">
              <a:solidFill>
                <a:srgbClr val="7030A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Grand Open</a:t>
            </a:r>
            <a:endParaRPr lang="ko-KR" altLang="en-US" sz="1400" dirty="0">
              <a:solidFill>
                <a:srgbClr val="7030A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ACAD50-81F6-E5F0-A800-06FD1599372F}"/>
              </a:ext>
            </a:extLst>
          </p:cNvPr>
          <p:cNvSpPr txBox="1"/>
          <p:nvPr/>
        </p:nvSpPr>
        <p:spPr>
          <a:xfrm>
            <a:off x="-1528011" y="79428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07A55-09E7-322E-68B4-255D28B9E62D}"/>
              </a:ext>
            </a:extLst>
          </p:cNvPr>
          <p:cNvSpPr txBox="1"/>
          <p:nvPr/>
        </p:nvSpPr>
        <p:spPr>
          <a:xfrm>
            <a:off x="-1524471" y="28907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910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83AD80-CB70-49FF-933D-50B379233CB8}"/>
              </a:ext>
            </a:extLst>
          </p:cNvPr>
          <p:cNvSpPr/>
          <p:nvPr/>
        </p:nvSpPr>
        <p:spPr>
          <a:xfrm>
            <a:off x="1901825" y="5524491"/>
            <a:ext cx="9471035" cy="1278935"/>
          </a:xfrm>
          <a:prstGeom prst="rect">
            <a:avLst/>
          </a:prstGeom>
          <a:solidFill>
            <a:srgbClr val="00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A3127D-0FFC-4879-815B-E82CC18873DC}"/>
              </a:ext>
            </a:extLst>
          </p:cNvPr>
          <p:cNvSpPr/>
          <p:nvPr/>
        </p:nvSpPr>
        <p:spPr>
          <a:xfrm>
            <a:off x="368300" y="101600"/>
            <a:ext cx="2146300" cy="1276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미래유니버스</a:t>
            </a:r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84BF63-7662-498D-B50D-1E3F453145DC}"/>
              </a:ext>
            </a:extLst>
          </p:cNvPr>
          <p:cNvSpPr/>
          <p:nvPr/>
        </p:nvSpPr>
        <p:spPr>
          <a:xfrm>
            <a:off x="1104900" y="1806575"/>
            <a:ext cx="1593850" cy="6667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순환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기본이론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52776C-26CC-4DF8-A04F-44F46ED6CC27}"/>
              </a:ext>
            </a:extLst>
          </p:cNvPr>
          <p:cNvSpPr/>
          <p:nvPr/>
        </p:nvSpPr>
        <p:spPr>
          <a:xfrm>
            <a:off x="3898900" y="1806575"/>
            <a:ext cx="1593850" cy="6667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순환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심화이론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F28A20-DA74-4191-8A8F-0ABAD4607B11}"/>
              </a:ext>
            </a:extLst>
          </p:cNvPr>
          <p:cNvSpPr/>
          <p:nvPr/>
        </p:nvSpPr>
        <p:spPr>
          <a:xfrm>
            <a:off x="6699252" y="1806575"/>
            <a:ext cx="1720848" cy="6667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순환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심화기출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4D55AD-1BE2-4B80-89D0-E421F6B2F3D1}"/>
              </a:ext>
            </a:extLst>
          </p:cNvPr>
          <p:cNvSpPr/>
          <p:nvPr/>
        </p:nvSpPr>
        <p:spPr>
          <a:xfrm>
            <a:off x="9639300" y="1806575"/>
            <a:ext cx="1733560" cy="6667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순환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파이널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8B9585-BF98-421F-BB32-484B8193F867}"/>
              </a:ext>
            </a:extLst>
          </p:cNvPr>
          <p:cNvSpPr/>
          <p:nvPr/>
        </p:nvSpPr>
        <p:spPr>
          <a:xfrm>
            <a:off x="1104900" y="2559049"/>
            <a:ext cx="1593850" cy="2809875"/>
          </a:xfrm>
          <a:prstGeom prst="rect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기본이론 학습 후 배운 내용에 대한 기출 문항 매일 복습 진행</a:t>
            </a:r>
            <a:endParaRPr lang="en-US" altLang="ko-KR" sz="12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기출 변형 월말 모의고사 진행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FB631B-251D-4232-A226-DA8F7C63B992}"/>
              </a:ext>
            </a:extLst>
          </p:cNvPr>
          <p:cNvSpPr txBox="1"/>
          <p:nvPr/>
        </p:nvSpPr>
        <p:spPr>
          <a:xfrm>
            <a:off x="2546348" y="42476"/>
            <a:ext cx="9677400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i="1" u="sng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경찰 기출의 모든 것</a:t>
            </a:r>
            <a:r>
              <a:rPr lang="en-US" altLang="ko-KR" sz="2000" i="1" u="sng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</a:t>
            </a:r>
            <a:r>
              <a:rPr lang="ko-KR" altLang="en-US" sz="2000" i="1" u="sng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기출 유니버스</a:t>
            </a:r>
            <a:r>
              <a:rPr lang="en-US" altLang="ko-KR" sz="2000" i="1" u="sng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정규과정 에서 진행되는 강의와 별개로 반드시 학습해야 하는 전 직렬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해경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 직렬 등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기출문항에 대하여 빈출 내용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변형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문제까지 학습할 수 있는 특별한 기출 트레이닝 과정입니다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96D5E287-31B3-4FC0-9D77-710309894771}"/>
              </a:ext>
            </a:extLst>
          </p:cNvPr>
          <p:cNvSpPr/>
          <p:nvPr/>
        </p:nvSpPr>
        <p:spPr>
          <a:xfrm rot="5400000">
            <a:off x="2978149" y="3632200"/>
            <a:ext cx="698500" cy="4318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A9227A4-0111-4483-9A55-CF56D6165C16}"/>
              </a:ext>
            </a:extLst>
          </p:cNvPr>
          <p:cNvSpPr/>
          <p:nvPr/>
        </p:nvSpPr>
        <p:spPr>
          <a:xfrm rot="5400000">
            <a:off x="5816597" y="3632200"/>
            <a:ext cx="698500" cy="4318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68145563-D53D-4AD3-8EA9-6CFACCFB76F3}"/>
              </a:ext>
            </a:extLst>
          </p:cNvPr>
          <p:cNvSpPr/>
          <p:nvPr/>
        </p:nvSpPr>
        <p:spPr>
          <a:xfrm rot="5400000">
            <a:off x="8616951" y="3632200"/>
            <a:ext cx="698500" cy="4318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36E232-0C22-4973-A569-DFABEC045E40}"/>
              </a:ext>
            </a:extLst>
          </p:cNvPr>
          <p:cNvSpPr/>
          <p:nvPr/>
        </p:nvSpPr>
        <p:spPr>
          <a:xfrm>
            <a:off x="3898898" y="2573338"/>
            <a:ext cx="1593850" cy="2809875"/>
          </a:xfrm>
          <a:prstGeom prst="rect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심화이론 학습 후 배운 내용에 대한 기출 문항 매일 복습 진행</a:t>
            </a:r>
            <a:endParaRPr lang="en-US" altLang="ko-KR" sz="12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기출 변형 월말 모의고사 진행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04750B-7E96-4021-8CC8-C9C7E008B18A}"/>
              </a:ext>
            </a:extLst>
          </p:cNvPr>
          <p:cNvSpPr/>
          <p:nvPr/>
        </p:nvSpPr>
        <p:spPr>
          <a:xfrm>
            <a:off x="6692896" y="2573338"/>
            <a:ext cx="1727204" cy="2809875"/>
          </a:xfrm>
          <a:prstGeom prst="rect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정규 과정 외 실제 기출 지문 선지 분석 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OX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훈련 문항 제공</a:t>
            </a:r>
            <a:endParaRPr lang="en-US" altLang="ko-KR" sz="12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endParaRPr lang="en-US" altLang="ko-KR" sz="12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고난도 기출 변형 월말 모의고사 진행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76C531-6AFA-4FC0-ABF4-844F32EE2820}"/>
              </a:ext>
            </a:extLst>
          </p:cNvPr>
          <p:cNvSpPr/>
          <p:nvPr/>
        </p:nvSpPr>
        <p:spPr>
          <a:xfrm>
            <a:off x="9645656" y="2573338"/>
            <a:ext cx="1727204" cy="2809875"/>
          </a:xfrm>
          <a:prstGeom prst="rect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문제풀이 전 반드시 확인해야 하는 기출 문항 최종 점검</a:t>
            </a:r>
            <a:endParaRPr lang="en-US" altLang="ko-KR" sz="12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약점 파트 기출 문항 최종 점검</a:t>
            </a:r>
            <a:endParaRPr lang="en-US" altLang="ko-KR" sz="12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고난도 기출 변형 월말 모의고사 진행</a:t>
            </a:r>
          </a:p>
        </p:txBody>
      </p:sp>
      <p:sp>
        <p:nvSpPr>
          <p:cNvPr id="28" name="더하기 기호 27">
            <a:extLst>
              <a:ext uri="{FF2B5EF4-FFF2-40B4-BE49-F238E27FC236}">
                <a16:creationId xmlns:a16="http://schemas.microsoft.com/office/drawing/2014/main" id="{1B73A69B-3A34-4996-A2B7-FB7D6D4C8D61}"/>
              </a:ext>
            </a:extLst>
          </p:cNvPr>
          <p:cNvSpPr/>
          <p:nvPr/>
        </p:nvSpPr>
        <p:spPr>
          <a:xfrm>
            <a:off x="1063625" y="5797544"/>
            <a:ext cx="838200" cy="889000"/>
          </a:xfrm>
          <a:prstGeom prst="mathPlus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24407C-69A5-4BBD-A3FE-8A6111A07094}"/>
              </a:ext>
            </a:extLst>
          </p:cNvPr>
          <p:cNvSpPr txBox="1"/>
          <p:nvPr/>
        </p:nvSpPr>
        <p:spPr>
          <a:xfrm>
            <a:off x="2889248" y="5699266"/>
            <a:ext cx="933450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누적 조회 수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4,715,300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회 </a:t>
            </a:r>
            <a:endParaRPr lang="en-US" altLang="ko-KR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형사법 기출의 모든 것</a:t>
            </a:r>
            <a:r>
              <a:rPr lang="en-US" altLang="ko-KR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신광은의 </a:t>
            </a:r>
            <a:r>
              <a:rPr lang="en-US" altLang="ko-KR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일 </a:t>
            </a:r>
            <a:r>
              <a:rPr lang="en-US" altLang="ko-KR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i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제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8323D06-9C24-43D0-ADD1-D7A0E09EA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764" y="5610215"/>
            <a:ext cx="722768" cy="108585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A1DD4F-43A6-4E1E-977D-1B526A38B284}"/>
              </a:ext>
            </a:extLst>
          </p:cNvPr>
          <p:cNvSpPr/>
          <p:nvPr/>
        </p:nvSpPr>
        <p:spPr>
          <a:xfrm>
            <a:off x="7353300" y="5699266"/>
            <a:ext cx="3775075" cy="88870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 수강하기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6C17C-396D-418D-80CF-9DDA215F868A}"/>
              </a:ext>
            </a:extLst>
          </p:cNvPr>
          <p:cNvSpPr txBox="1"/>
          <p:nvPr/>
        </p:nvSpPr>
        <p:spPr>
          <a:xfrm>
            <a:off x="5229094" y="5581656"/>
            <a:ext cx="72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4D00D-601A-C464-1550-45FA4E9A5950}"/>
              </a:ext>
            </a:extLst>
          </p:cNvPr>
          <p:cNvSpPr txBox="1"/>
          <p:nvPr/>
        </p:nvSpPr>
        <p:spPr>
          <a:xfrm>
            <a:off x="-1479161" y="126156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7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401A7A-F1A5-4986-9ECF-23E6E5DC1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77D9A2E-C452-4293-83AC-8EFEFBE469F9}"/>
              </a:ext>
            </a:extLst>
          </p:cNvPr>
          <p:cNvSpPr/>
          <p:nvPr/>
        </p:nvSpPr>
        <p:spPr>
          <a:xfrm>
            <a:off x="2373922" y="960559"/>
            <a:ext cx="1160585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미래유니버스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57A5F4-143E-4CE1-914A-C8E9D84FBF64}"/>
              </a:ext>
            </a:extLst>
          </p:cNvPr>
          <p:cNvSpPr/>
          <p:nvPr/>
        </p:nvSpPr>
        <p:spPr>
          <a:xfrm>
            <a:off x="3880338" y="742951"/>
            <a:ext cx="4032739" cy="435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미래유니버스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수강 시 교재 구매 지원 포인트 지급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A4A93F-835E-4B0A-8FFF-0410DDCBCA35}"/>
              </a:ext>
            </a:extLst>
          </p:cNvPr>
          <p:cNvSpPr/>
          <p:nvPr/>
        </p:nvSpPr>
        <p:spPr>
          <a:xfrm>
            <a:off x="6438896" y="1241915"/>
            <a:ext cx="296012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419255-6A52-47B5-8256-F9261DBA83C9}"/>
              </a:ext>
            </a:extLst>
          </p:cNvPr>
          <p:cNvSpPr/>
          <p:nvPr/>
        </p:nvSpPr>
        <p:spPr>
          <a:xfrm>
            <a:off x="2552701" y="1314451"/>
            <a:ext cx="849924" cy="4132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05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654859-5750-4269-B363-AA9C41BC9678}"/>
              </a:ext>
            </a:extLst>
          </p:cNvPr>
          <p:cNvSpPr txBox="1"/>
          <p:nvPr/>
        </p:nvSpPr>
        <p:spPr>
          <a:xfrm>
            <a:off x="9434513" y="2141762"/>
            <a:ext cx="6334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신광은교수님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미래인재 수강생 비교 데이터 기준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장정훈교수님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(23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년 경찰학 카페 </a:t>
            </a:r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회원수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기준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전효진교수님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미래인재 헌법 매출 기준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문태환교수님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미래인재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23.3-4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월 </a:t>
            </a:r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종합반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만족도 설문조사 기준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60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76A51E-2961-433D-BDF3-756090F6F954}"/>
              </a:ext>
            </a:extLst>
          </p:cNvPr>
          <p:cNvSpPr txBox="1"/>
          <p:nvPr/>
        </p:nvSpPr>
        <p:spPr>
          <a:xfrm>
            <a:off x="6586902" y="1034508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EFA9F-4358-2E52-D2EA-A9590722E528}"/>
              </a:ext>
            </a:extLst>
          </p:cNvPr>
          <p:cNvSpPr txBox="1"/>
          <p:nvPr/>
        </p:nvSpPr>
        <p:spPr>
          <a:xfrm>
            <a:off x="-1479161" y="126156"/>
            <a:ext cx="131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Section12</a:t>
            </a:r>
          </a:p>
          <a:p>
            <a:r>
              <a:rPr lang="en-US" altLang="ko-KR" dirty="0"/>
              <a:t>(section10)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635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FFE3A-3465-465B-A628-5D9611017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63FD15-A3E2-4B27-8D01-16581CD6F327}"/>
              </a:ext>
            </a:extLst>
          </p:cNvPr>
          <p:cNvSpPr/>
          <p:nvPr/>
        </p:nvSpPr>
        <p:spPr>
          <a:xfrm>
            <a:off x="2425700" y="723167"/>
            <a:ext cx="924169" cy="4132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06</a:t>
            </a:r>
            <a:endParaRPr lang="ko-KR" altLang="en-US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84CAA5-876B-4D99-B974-B12559826344}"/>
              </a:ext>
            </a:extLst>
          </p:cNvPr>
          <p:cNvSpPr/>
          <p:nvPr/>
        </p:nvSpPr>
        <p:spPr>
          <a:xfrm>
            <a:off x="2321169" y="380267"/>
            <a:ext cx="1160585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미래유니버스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8A9CDE-69F0-4449-8053-6D0DF86CDE65}"/>
              </a:ext>
            </a:extLst>
          </p:cNvPr>
          <p:cNvSpPr/>
          <p:nvPr/>
        </p:nvSpPr>
        <p:spPr>
          <a:xfrm>
            <a:off x="2136530" y="6286555"/>
            <a:ext cx="4589585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 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A60F9-7A24-6B62-B5A0-6C068566BCF1}"/>
              </a:ext>
            </a:extLst>
          </p:cNvPr>
          <p:cNvSpPr txBox="1"/>
          <p:nvPr/>
        </p:nvSpPr>
        <p:spPr>
          <a:xfrm>
            <a:off x="-1503947" y="842211"/>
            <a:ext cx="131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Section13</a:t>
            </a:r>
          </a:p>
          <a:p>
            <a:r>
              <a:rPr lang="en-US" altLang="ko-KR" dirty="0"/>
              <a:t>(section12)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8265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38B2DE-24E6-409E-AD6D-6E8ECBA28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67EA4D-F6C8-4A71-9BA1-2E047174BB3A}"/>
              </a:ext>
            </a:extLst>
          </p:cNvPr>
          <p:cNvSpPr/>
          <p:nvPr/>
        </p:nvSpPr>
        <p:spPr>
          <a:xfrm>
            <a:off x="2489200" y="723167"/>
            <a:ext cx="860669" cy="4132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07</a:t>
            </a:r>
            <a:endParaRPr lang="ko-KR" altLang="en-US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A76ECC-43AE-48E6-9E99-DEF9FF306D32}"/>
              </a:ext>
            </a:extLst>
          </p:cNvPr>
          <p:cNvSpPr/>
          <p:nvPr/>
        </p:nvSpPr>
        <p:spPr>
          <a:xfrm>
            <a:off x="2321169" y="380267"/>
            <a:ext cx="1160585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미래유니버스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9E9CF-6DA5-5165-36DF-365BD9D7032A}"/>
              </a:ext>
            </a:extLst>
          </p:cNvPr>
          <p:cNvSpPr txBox="1"/>
          <p:nvPr/>
        </p:nvSpPr>
        <p:spPr>
          <a:xfrm>
            <a:off x="-1455821" y="1022684"/>
            <a:ext cx="131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Section14</a:t>
            </a:r>
          </a:p>
          <a:p>
            <a:r>
              <a:rPr lang="en-US" altLang="ko-KR" dirty="0"/>
              <a:t>(section13)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114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AC778B-37E4-4E97-B39D-C44A99675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0" y="0"/>
            <a:ext cx="12119530" cy="67417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CBD1F4-73DD-826B-16B7-7728B6D70028}"/>
              </a:ext>
            </a:extLst>
          </p:cNvPr>
          <p:cNvSpPr txBox="1"/>
          <p:nvPr/>
        </p:nvSpPr>
        <p:spPr>
          <a:xfrm>
            <a:off x="-1371600" y="553453"/>
            <a:ext cx="131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Section15</a:t>
            </a:r>
          </a:p>
          <a:p>
            <a:r>
              <a:rPr lang="en-US" altLang="ko-KR" dirty="0"/>
              <a:t>(section13)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932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D56DC99-B803-48BD-9D59-FC28B2DCDA8F}"/>
              </a:ext>
            </a:extLst>
          </p:cNvPr>
          <p:cNvSpPr/>
          <p:nvPr/>
        </p:nvSpPr>
        <p:spPr>
          <a:xfrm>
            <a:off x="295274" y="491985"/>
            <a:ext cx="2146300" cy="1276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미래유니버스</a:t>
            </a:r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08</a:t>
            </a:r>
            <a:endParaRPr lang="ko-KR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F4E0A4B-8810-4CA6-BE39-6DF77E202245}"/>
              </a:ext>
            </a:extLst>
          </p:cNvPr>
          <p:cNvGrpSpPr/>
          <p:nvPr/>
        </p:nvGrpSpPr>
        <p:grpSpPr>
          <a:xfrm>
            <a:off x="3213035" y="1990553"/>
            <a:ext cx="1724025" cy="2575048"/>
            <a:chOff x="495299" y="2420815"/>
            <a:chExt cx="1724025" cy="2575048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704A5719-3279-4D38-A42D-BD5A0BAD2DEB}"/>
                </a:ext>
              </a:extLst>
            </p:cNvPr>
            <p:cNvSpPr/>
            <p:nvPr/>
          </p:nvSpPr>
          <p:spPr>
            <a:xfrm>
              <a:off x="495299" y="3338513"/>
              <a:ext cx="1724025" cy="16573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9B6BE7F-65FC-43C8-8084-51BA40E17779}"/>
                </a:ext>
              </a:extLst>
            </p:cNvPr>
            <p:cNvSpPr/>
            <p:nvPr/>
          </p:nvSpPr>
          <p:spPr>
            <a:xfrm>
              <a:off x="676275" y="2420815"/>
              <a:ext cx="1362075" cy="1389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B7AD08-BAF0-4F06-B153-97594EEE95AD}"/>
              </a:ext>
            </a:extLst>
          </p:cNvPr>
          <p:cNvGrpSpPr/>
          <p:nvPr/>
        </p:nvGrpSpPr>
        <p:grpSpPr>
          <a:xfrm>
            <a:off x="4483829" y="1990553"/>
            <a:ext cx="1724025" cy="2575048"/>
            <a:chOff x="495299" y="2420815"/>
            <a:chExt cx="1724025" cy="2575048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B0917F8F-DFB7-4A9F-9283-9F74AFFF1F50}"/>
                </a:ext>
              </a:extLst>
            </p:cNvPr>
            <p:cNvSpPr/>
            <p:nvPr/>
          </p:nvSpPr>
          <p:spPr>
            <a:xfrm>
              <a:off x="495299" y="3338513"/>
              <a:ext cx="1724025" cy="16573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7B73C5B-55FB-4856-961D-E120CF1DEA4D}"/>
                </a:ext>
              </a:extLst>
            </p:cNvPr>
            <p:cNvSpPr/>
            <p:nvPr/>
          </p:nvSpPr>
          <p:spPr>
            <a:xfrm>
              <a:off x="676275" y="2420815"/>
              <a:ext cx="1362075" cy="1389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30E5849-D21E-4C86-919B-F9A495A39FA6}"/>
              </a:ext>
            </a:extLst>
          </p:cNvPr>
          <p:cNvGrpSpPr/>
          <p:nvPr/>
        </p:nvGrpSpPr>
        <p:grpSpPr>
          <a:xfrm>
            <a:off x="5694298" y="1990553"/>
            <a:ext cx="1724025" cy="2575048"/>
            <a:chOff x="495299" y="2420815"/>
            <a:chExt cx="1724025" cy="2575048"/>
          </a:xfrm>
        </p:grpSpPr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713B0BC3-4E42-4AF8-BF25-81C6AE1F3309}"/>
                </a:ext>
              </a:extLst>
            </p:cNvPr>
            <p:cNvSpPr/>
            <p:nvPr/>
          </p:nvSpPr>
          <p:spPr>
            <a:xfrm>
              <a:off x="495299" y="3338513"/>
              <a:ext cx="1724025" cy="16573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AC782D3-BB4A-4C09-99A1-EE168C2F56A5}"/>
                </a:ext>
              </a:extLst>
            </p:cNvPr>
            <p:cNvSpPr/>
            <p:nvPr/>
          </p:nvSpPr>
          <p:spPr>
            <a:xfrm>
              <a:off x="676275" y="2420815"/>
              <a:ext cx="1362075" cy="1389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AADA189-4150-4164-88B8-4EB63F42741F}"/>
              </a:ext>
            </a:extLst>
          </p:cNvPr>
          <p:cNvGrpSpPr/>
          <p:nvPr/>
        </p:nvGrpSpPr>
        <p:grpSpPr>
          <a:xfrm>
            <a:off x="6767448" y="1990553"/>
            <a:ext cx="1724025" cy="2575048"/>
            <a:chOff x="495299" y="2420815"/>
            <a:chExt cx="1724025" cy="2575048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72325467-1F1E-4802-8AFB-1C22386F05DE}"/>
                </a:ext>
              </a:extLst>
            </p:cNvPr>
            <p:cNvSpPr/>
            <p:nvPr/>
          </p:nvSpPr>
          <p:spPr>
            <a:xfrm>
              <a:off x="495299" y="3338513"/>
              <a:ext cx="1724025" cy="16573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C462A2-7EBC-43FD-8D26-73E08B484E34}"/>
                </a:ext>
              </a:extLst>
            </p:cNvPr>
            <p:cNvSpPr/>
            <p:nvPr/>
          </p:nvSpPr>
          <p:spPr>
            <a:xfrm>
              <a:off x="676275" y="2420815"/>
              <a:ext cx="1362075" cy="1389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ABB2F26-D5E8-44E6-B0CE-0C54CB90B941}"/>
              </a:ext>
            </a:extLst>
          </p:cNvPr>
          <p:cNvSpPr txBox="1"/>
          <p:nvPr/>
        </p:nvSpPr>
        <p:spPr>
          <a:xfrm>
            <a:off x="3630150" y="2361979"/>
            <a:ext cx="889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신광은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교수님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AF2897-8C1C-4238-AF06-69F0AD5431B7}"/>
              </a:ext>
            </a:extLst>
          </p:cNvPr>
          <p:cNvSpPr txBox="1"/>
          <p:nvPr/>
        </p:nvSpPr>
        <p:spPr>
          <a:xfrm>
            <a:off x="4887451" y="2361979"/>
            <a:ext cx="889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장정훈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교수님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684D22-630E-40E4-A2B4-846429FB3B98}"/>
              </a:ext>
            </a:extLst>
          </p:cNvPr>
          <p:cNvSpPr txBox="1"/>
          <p:nvPr/>
        </p:nvSpPr>
        <p:spPr>
          <a:xfrm>
            <a:off x="6075299" y="2361979"/>
            <a:ext cx="889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이준호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교수님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DAF703-4B60-49D2-B73A-DF09AB127D01}"/>
              </a:ext>
            </a:extLst>
          </p:cNvPr>
          <p:cNvSpPr txBox="1"/>
          <p:nvPr/>
        </p:nvSpPr>
        <p:spPr>
          <a:xfrm>
            <a:off x="7263147" y="2361979"/>
            <a:ext cx="107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</a:rPr>
              <a:t>박세욱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연구소장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6E822A-3762-4C8C-A3E2-CF9F05769786}"/>
              </a:ext>
            </a:extLst>
          </p:cNvPr>
          <p:cNvSpPr txBox="1"/>
          <p:nvPr/>
        </p:nvSpPr>
        <p:spPr>
          <a:xfrm>
            <a:off x="2686049" y="649621"/>
            <a:ext cx="8658225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필기합격 시 미래인재 </a:t>
            </a:r>
            <a:r>
              <a:rPr lang="en-US" altLang="ko-KR" sz="1600" dirty="0"/>
              <a:t>1</a:t>
            </a:r>
            <a:r>
              <a:rPr lang="ko-KR" altLang="en-US" sz="1600" dirty="0"/>
              <a:t>위 교수진의 면접 패키지 무료 수강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“</a:t>
            </a:r>
            <a:r>
              <a:rPr lang="ko-KR" altLang="en-US" sz="1600" dirty="0"/>
              <a:t>면접 족보 특강 </a:t>
            </a:r>
            <a:r>
              <a:rPr lang="en-US" altLang="ko-KR" sz="1600" dirty="0"/>
              <a:t>,</a:t>
            </a:r>
            <a:r>
              <a:rPr lang="ko-KR" altLang="en-US" sz="1600" dirty="0"/>
              <a:t> 실전 면접 그룹</a:t>
            </a:r>
            <a:r>
              <a:rPr lang="en-US" altLang="ko-KR" sz="1600" dirty="0"/>
              <a:t>/1:1 </a:t>
            </a:r>
            <a:r>
              <a:rPr lang="ko-KR" altLang="en-US" sz="1600" dirty="0"/>
              <a:t>컨설팅</a:t>
            </a:r>
            <a:r>
              <a:rPr lang="en-US" altLang="ko-KR" sz="1600" dirty="0"/>
              <a:t>, </a:t>
            </a:r>
            <a:r>
              <a:rPr lang="ko-KR" altLang="en-US" sz="1600" dirty="0"/>
              <a:t>주요 이슈</a:t>
            </a:r>
            <a:r>
              <a:rPr lang="en-US" altLang="ko-KR" sz="1600" dirty="0"/>
              <a:t>/</a:t>
            </a:r>
            <a:r>
              <a:rPr lang="ko-KR" altLang="en-US" sz="1600" dirty="0"/>
              <a:t>개정 사항 총정리 특강까지</a:t>
            </a:r>
            <a:r>
              <a:rPr lang="en-US" altLang="ko-KR" sz="1600" dirty="0"/>
              <a:t>!</a:t>
            </a:r>
            <a:r>
              <a:rPr lang="ko-KR" altLang="en-US" sz="1600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876C9A-9D98-4478-B336-64F3FE2BA300}"/>
              </a:ext>
            </a:extLst>
          </p:cNvPr>
          <p:cNvSpPr txBox="1"/>
          <p:nvPr/>
        </p:nvSpPr>
        <p:spPr>
          <a:xfrm>
            <a:off x="4937060" y="491985"/>
            <a:ext cx="153154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92E09D-110E-4305-8766-2579B9AF6AF2}"/>
              </a:ext>
            </a:extLst>
          </p:cNvPr>
          <p:cNvSpPr txBox="1"/>
          <p:nvPr/>
        </p:nvSpPr>
        <p:spPr>
          <a:xfrm>
            <a:off x="9224963" y="1636937"/>
            <a:ext cx="6334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신광은교수님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미래인재 수강생 비교 데이터 기준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장정훈교수님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(23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년 경찰학 카페 </a:t>
            </a:r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회원수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기준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전효진교수님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미래인재 헌법 매출 기준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문태환교수님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미래인재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23.3-4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월 </a:t>
            </a:r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종합반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만족도 설문조사 기준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60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16B904-60E3-4090-815E-39B41535DCF6}"/>
              </a:ext>
            </a:extLst>
          </p:cNvPr>
          <p:cNvSpPr/>
          <p:nvPr/>
        </p:nvSpPr>
        <p:spPr>
          <a:xfrm>
            <a:off x="0" y="4944345"/>
            <a:ext cx="3895924" cy="109650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경찰 면접 족보 특강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398CE20-F0BB-4E83-8648-69ADDB83015A}"/>
              </a:ext>
            </a:extLst>
          </p:cNvPr>
          <p:cNvSpPr/>
          <p:nvPr/>
        </p:nvSpPr>
        <p:spPr>
          <a:xfrm>
            <a:off x="4248249" y="4944345"/>
            <a:ext cx="3895924" cy="10965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실전 면접 그룹</a:t>
            </a:r>
            <a:r>
              <a:rPr lang="en-US" altLang="ko-KR" dirty="0"/>
              <a:t>/1:1</a:t>
            </a:r>
            <a:r>
              <a:rPr lang="ko-KR" altLang="en-US" dirty="0" err="1"/>
              <a:t>코칭권</a:t>
            </a:r>
            <a:r>
              <a:rPr lang="ko-KR" altLang="en-US" dirty="0"/>
              <a:t> 제공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8F67D1-74D5-48E8-81E4-BE834F4EE815}"/>
              </a:ext>
            </a:extLst>
          </p:cNvPr>
          <p:cNvSpPr/>
          <p:nvPr/>
        </p:nvSpPr>
        <p:spPr>
          <a:xfrm>
            <a:off x="8496498" y="4944345"/>
            <a:ext cx="3895924" cy="1096506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주요 이슈</a:t>
            </a:r>
            <a:r>
              <a:rPr lang="en-US" altLang="ko-KR" dirty="0"/>
              <a:t>/</a:t>
            </a:r>
            <a:r>
              <a:rPr lang="ko-KR" altLang="en-US" dirty="0"/>
              <a:t>개정 사항 총정리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C061CB-1A57-DF1A-0068-0EE330C1C282}"/>
              </a:ext>
            </a:extLst>
          </p:cNvPr>
          <p:cNvSpPr txBox="1"/>
          <p:nvPr/>
        </p:nvSpPr>
        <p:spPr>
          <a:xfrm>
            <a:off x="-1359568" y="649621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419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4B945C6-56BF-4C74-AF94-252B5A5A643E}"/>
              </a:ext>
            </a:extLst>
          </p:cNvPr>
          <p:cNvSpPr/>
          <p:nvPr/>
        </p:nvSpPr>
        <p:spPr>
          <a:xfrm>
            <a:off x="350169" y="477364"/>
            <a:ext cx="2146300" cy="1276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미래유니버스</a:t>
            </a:r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09</a:t>
            </a:r>
            <a:endParaRPr lang="ko-KR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287558-2624-4B1E-A192-0BE829F40AF4}"/>
              </a:ext>
            </a:extLst>
          </p:cNvPr>
          <p:cNvSpPr txBox="1"/>
          <p:nvPr/>
        </p:nvSpPr>
        <p:spPr>
          <a:xfrm>
            <a:off x="1904251" y="751823"/>
            <a:ext cx="934536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체력학원 연계 프로그램</a:t>
            </a:r>
            <a:r>
              <a:rPr lang="en-US" altLang="ko-KR" dirty="0"/>
              <a:t> </a:t>
            </a:r>
            <a:r>
              <a:rPr lang="en-US" altLang="ko-KR" sz="2800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ko-KR" altLang="en-US" sz="2800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미래인재경찰학원 </a:t>
            </a:r>
            <a:r>
              <a:rPr lang="en-US" altLang="ko-KR" sz="2800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IRON GYM’</a:t>
            </a:r>
            <a:endParaRPr lang="ko-KR" altLang="en-US" b="1" dirty="0">
              <a:solidFill>
                <a:srgbClr val="006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0599C1-76C9-47A8-9779-0DB6BAEC51B3}"/>
              </a:ext>
            </a:extLst>
          </p:cNvPr>
          <p:cNvSpPr/>
          <p:nvPr/>
        </p:nvSpPr>
        <p:spPr>
          <a:xfrm>
            <a:off x="666750" y="2105025"/>
            <a:ext cx="11077575" cy="4076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C700D41-9C79-467E-B5F1-18CB81666F6B}"/>
              </a:ext>
            </a:extLst>
          </p:cNvPr>
          <p:cNvSpPr/>
          <p:nvPr/>
        </p:nvSpPr>
        <p:spPr>
          <a:xfrm>
            <a:off x="4329112" y="2257425"/>
            <a:ext cx="3667125" cy="3793954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AD2DF7C4-E05B-4E26-8BBF-6DD9B2465DA7}"/>
              </a:ext>
            </a:extLst>
          </p:cNvPr>
          <p:cNvSpPr/>
          <p:nvPr/>
        </p:nvSpPr>
        <p:spPr>
          <a:xfrm rot="5400000">
            <a:off x="4982574" y="3546443"/>
            <a:ext cx="3076575" cy="141938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A7EBF66-E9F0-4549-832B-E72F9DC47EAD}"/>
              </a:ext>
            </a:extLst>
          </p:cNvPr>
          <p:cNvCxnSpPr>
            <a:cxnSpLocks/>
          </p:cNvCxnSpPr>
          <p:nvPr/>
        </p:nvCxnSpPr>
        <p:spPr>
          <a:xfrm flipV="1">
            <a:off x="350169" y="4700032"/>
            <a:ext cx="3022600" cy="474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05DA7F-1EBC-4EE8-83E2-BC29E64DBDB9}"/>
              </a:ext>
            </a:extLst>
          </p:cNvPr>
          <p:cNvSpPr txBox="1"/>
          <p:nvPr/>
        </p:nvSpPr>
        <p:spPr>
          <a:xfrm>
            <a:off x="-3898900" y="4831912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유투브 영상 삽입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D6FEE1-C046-49C3-938A-DE11607A6E07}"/>
              </a:ext>
            </a:extLst>
          </p:cNvPr>
          <p:cNvSpPr txBox="1"/>
          <p:nvPr/>
        </p:nvSpPr>
        <p:spPr>
          <a:xfrm>
            <a:off x="-3898900" y="5174812"/>
            <a:ext cx="779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https://www.youtube.com/watch?v=p4kbZcNcB2E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19A48E-C2A4-4C5E-8E3E-69D01595C3F9}"/>
              </a:ext>
            </a:extLst>
          </p:cNvPr>
          <p:cNvSpPr txBox="1"/>
          <p:nvPr/>
        </p:nvSpPr>
        <p:spPr>
          <a:xfrm>
            <a:off x="3898900" y="6219435"/>
            <a:ext cx="1447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*  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예시 영상이며 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</a:rPr>
              <a:t>하이퍼클래스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 수험생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신광은 교수님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체력학원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아이언짐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 함께 진행했던 체력 프로그램 영상입니다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체력연계 프로그램은 영상 내용이 일부 상이할 수 있습니다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D6F674-DB19-9F65-B6A8-21398BAC21AD}"/>
              </a:ext>
            </a:extLst>
          </p:cNvPr>
          <p:cNvSpPr txBox="1"/>
          <p:nvPr/>
        </p:nvSpPr>
        <p:spPr>
          <a:xfrm>
            <a:off x="-1359568" y="649621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627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66CBEA-777F-484A-8206-D55EFA9FFF52}"/>
              </a:ext>
            </a:extLst>
          </p:cNvPr>
          <p:cNvSpPr/>
          <p:nvPr/>
        </p:nvSpPr>
        <p:spPr>
          <a:xfrm>
            <a:off x="342900" y="553564"/>
            <a:ext cx="2146300" cy="1276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미래유니버스</a:t>
            </a:r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endParaRPr lang="ko-KR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59E7E-7DB6-49CF-B6A9-C111172EE50D}"/>
              </a:ext>
            </a:extLst>
          </p:cNvPr>
          <p:cNvSpPr txBox="1"/>
          <p:nvPr/>
        </p:nvSpPr>
        <p:spPr>
          <a:xfrm>
            <a:off x="2749608" y="748910"/>
            <a:ext cx="90994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상당의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압도적 추가 혜택까지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486D0F-81D1-4C36-9140-7A456DCFE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116" y="2387180"/>
            <a:ext cx="3385506" cy="33855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46D4DD-8F79-4279-91F9-E8C39F505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6" y="2531393"/>
            <a:ext cx="2639768" cy="2869559"/>
          </a:xfrm>
          <a:prstGeom prst="rect">
            <a:avLst/>
          </a:prstGeom>
        </p:spPr>
      </p:pic>
      <p:pic>
        <p:nvPicPr>
          <p:cNvPr id="5" name="그래픽 4" descr="모니터 단색으로 채워진">
            <a:extLst>
              <a:ext uri="{FF2B5EF4-FFF2-40B4-BE49-F238E27FC236}">
                <a16:creationId xmlns:a16="http://schemas.microsoft.com/office/drawing/2014/main" id="{3E65687F-9B59-4BA3-AAB5-8E1B1C991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5392" y="2340679"/>
            <a:ext cx="2987644" cy="3224809"/>
          </a:xfrm>
          <a:prstGeom prst="rect">
            <a:avLst/>
          </a:prstGeom>
        </p:spPr>
      </p:pic>
      <p:pic>
        <p:nvPicPr>
          <p:cNvPr id="4" name="그래픽 3" descr="동전 단색으로 채워진">
            <a:extLst>
              <a:ext uri="{FF2B5EF4-FFF2-40B4-BE49-F238E27FC236}">
                <a16:creationId xmlns:a16="http://schemas.microsoft.com/office/drawing/2014/main" id="{EFFCFFDC-022C-48C0-A8D6-7A3444C7F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5392" y="4052551"/>
            <a:ext cx="2684076" cy="21911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76583E8-7922-4C80-A43A-94F4EDC764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775" y="2261296"/>
            <a:ext cx="2853950" cy="33835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5FDD15-66FF-4E4A-A1FE-B470C4AE8702}"/>
              </a:ext>
            </a:extLst>
          </p:cNvPr>
          <p:cNvSpPr txBox="1"/>
          <p:nvPr/>
        </p:nvSpPr>
        <p:spPr>
          <a:xfrm>
            <a:off x="4109355" y="3583750"/>
            <a:ext cx="183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미래패스</a:t>
            </a:r>
            <a:r>
              <a:rPr lang="en-US" altLang="ko-KR" dirty="0"/>
              <a:t>2.0</a:t>
            </a:r>
            <a:endParaRPr lang="ko-KR" altLang="en-US" dirty="0"/>
          </a:p>
        </p:txBody>
      </p:sp>
      <p:sp>
        <p:nvSpPr>
          <p:cNvPr id="19" name="별: 꼭짓점 10개 18">
            <a:extLst>
              <a:ext uri="{FF2B5EF4-FFF2-40B4-BE49-F238E27FC236}">
                <a16:creationId xmlns:a16="http://schemas.microsoft.com/office/drawing/2014/main" id="{C80674C6-40C2-45C1-9B42-7C94EC620155}"/>
              </a:ext>
            </a:extLst>
          </p:cNvPr>
          <p:cNvSpPr/>
          <p:nvPr/>
        </p:nvSpPr>
        <p:spPr>
          <a:xfrm>
            <a:off x="10207893" y="2133479"/>
            <a:ext cx="976906" cy="1209675"/>
          </a:xfrm>
          <a:prstGeom prst="star10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지텔프</a:t>
            </a:r>
            <a:endParaRPr lang="en-US" altLang="ko-KR" sz="1050" dirty="0"/>
          </a:p>
          <a:p>
            <a:pPr algn="ctr"/>
            <a:r>
              <a:rPr lang="ko-KR" altLang="en-US" sz="1050" dirty="0" err="1"/>
              <a:t>한능검강좌</a:t>
            </a:r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8E641-3946-182D-284C-7B6A42195417}"/>
              </a:ext>
            </a:extLst>
          </p:cNvPr>
          <p:cNvSpPr txBox="1"/>
          <p:nvPr/>
        </p:nvSpPr>
        <p:spPr>
          <a:xfrm>
            <a:off x="-1359568" y="649621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4993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2E5088-04D6-47D8-842E-C8DDE321E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45BAF9-564B-DAEF-9F7A-34AE11D5FD9D}"/>
              </a:ext>
            </a:extLst>
          </p:cNvPr>
          <p:cNvSpPr txBox="1"/>
          <p:nvPr/>
        </p:nvSpPr>
        <p:spPr>
          <a:xfrm>
            <a:off x="-1528011" y="794284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Section2</a:t>
            </a:r>
          </a:p>
          <a:p>
            <a:r>
              <a:rPr lang="ko-KR" altLang="en-US" dirty="0"/>
              <a:t>그대로</a:t>
            </a:r>
          </a:p>
        </p:txBody>
      </p:sp>
    </p:spTree>
    <p:extLst>
      <p:ext uri="{BB962C8B-B14F-4D97-AF65-F5344CB8AC3E}">
        <p14:creationId xmlns:p14="http://schemas.microsoft.com/office/powerpoint/2010/main" val="2923663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938447-ADCB-48AE-ACB0-F88D1B41D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8144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526B2-0444-4BE5-B707-EB9469540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1740"/>
            <a:ext cx="12192000" cy="30347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530696-BDC1-0062-63AA-0C8F3BBD0F3A}"/>
              </a:ext>
            </a:extLst>
          </p:cNvPr>
          <p:cNvSpPr txBox="1"/>
          <p:nvPr/>
        </p:nvSpPr>
        <p:spPr>
          <a:xfrm>
            <a:off x="-1528011" y="794284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Section3</a:t>
            </a:r>
          </a:p>
          <a:p>
            <a:r>
              <a:rPr lang="ko-KR" altLang="en-US" dirty="0"/>
              <a:t>그대로</a:t>
            </a:r>
          </a:p>
        </p:txBody>
      </p:sp>
    </p:spTree>
    <p:extLst>
      <p:ext uri="{BB962C8B-B14F-4D97-AF65-F5344CB8AC3E}">
        <p14:creationId xmlns:p14="http://schemas.microsoft.com/office/powerpoint/2010/main" val="798259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84EF0F-228C-4958-946F-4A149E4094AD}"/>
              </a:ext>
            </a:extLst>
          </p:cNvPr>
          <p:cNvSpPr txBox="1"/>
          <p:nvPr/>
        </p:nvSpPr>
        <p:spPr>
          <a:xfrm>
            <a:off x="137747" y="15074"/>
            <a:ext cx="1219199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이제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경찰 공무원 시험 준비는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미래유니버스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미래유니버스가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아닌 것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두가지로 나뉩니다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누구도 따라할 수 없는 차별화 된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미래유니버스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2024~2025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경찰 공무원 시험 합격에 필요한 모든 것을 담았습니다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C60583-79EB-45AB-94A9-6C60E894383A}"/>
              </a:ext>
            </a:extLst>
          </p:cNvPr>
          <p:cNvSpPr/>
          <p:nvPr/>
        </p:nvSpPr>
        <p:spPr>
          <a:xfrm>
            <a:off x="720969" y="1582605"/>
            <a:ext cx="5011615" cy="1415561"/>
          </a:xfrm>
          <a:prstGeom prst="roundRect">
            <a:avLst/>
          </a:prstGeom>
          <a:solidFill>
            <a:srgbClr val="0066FF"/>
          </a:solidFill>
          <a:ln w="38100">
            <a:solidFill>
              <a:srgbClr val="0066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D3F6628-4651-47D5-9581-47FDED765CF8}"/>
              </a:ext>
            </a:extLst>
          </p:cNvPr>
          <p:cNvSpPr/>
          <p:nvPr/>
        </p:nvSpPr>
        <p:spPr>
          <a:xfrm>
            <a:off x="6474069" y="1582604"/>
            <a:ext cx="5011615" cy="1415561"/>
          </a:xfrm>
          <a:prstGeom prst="roundRect">
            <a:avLst/>
          </a:prstGeom>
          <a:solidFill>
            <a:srgbClr val="0066FF"/>
          </a:solidFill>
          <a:ln w="38100">
            <a:solidFill>
              <a:srgbClr val="0066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CB11BAD-50B6-4992-8815-DB55C0691CFD}"/>
              </a:ext>
            </a:extLst>
          </p:cNvPr>
          <p:cNvSpPr/>
          <p:nvPr/>
        </p:nvSpPr>
        <p:spPr>
          <a:xfrm>
            <a:off x="746800" y="5228635"/>
            <a:ext cx="5011615" cy="1415561"/>
          </a:xfrm>
          <a:prstGeom prst="roundRect">
            <a:avLst/>
          </a:prstGeom>
          <a:solidFill>
            <a:srgbClr val="0066FF"/>
          </a:solidFill>
          <a:ln w="38100">
            <a:solidFill>
              <a:srgbClr val="0066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23AF02F-9286-4C77-8603-63DCD2908EE8}"/>
              </a:ext>
            </a:extLst>
          </p:cNvPr>
          <p:cNvSpPr/>
          <p:nvPr/>
        </p:nvSpPr>
        <p:spPr>
          <a:xfrm>
            <a:off x="6488715" y="3443568"/>
            <a:ext cx="5011615" cy="1415561"/>
          </a:xfrm>
          <a:prstGeom prst="roundRect">
            <a:avLst/>
          </a:prstGeom>
          <a:solidFill>
            <a:srgbClr val="0066FF"/>
          </a:solidFill>
          <a:ln w="38100">
            <a:solidFill>
              <a:srgbClr val="0066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41051C7-B53D-4CD7-9F04-1FAF3B832FD5}"/>
              </a:ext>
            </a:extLst>
          </p:cNvPr>
          <p:cNvSpPr/>
          <p:nvPr/>
        </p:nvSpPr>
        <p:spPr>
          <a:xfrm>
            <a:off x="6357528" y="5275396"/>
            <a:ext cx="5273987" cy="1415561"/>
          </a:xfrm>
          <a:prstGeom prst="roundRect">
            <a:avLst/>
          </a:prstGeom>
          <a:solidFill>
            <a:srgbClr val="0066FF"/>
          </a:solidFill>
          <a:ln w="38100">
            <a:solidFill>
              <a:srgbClr val="0066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1D53C6D-2D62-41E4-85DB-86EAF16CE9BC}"/>
              </a:ext>
            </a:extLst>
          </p:cNvPr>
          <p:cNvGrpSpPr/>
          <p:nvPr/>
        </p:nvGrpSpPr>
        <p:grpSpPr>
          <a:xfrm>
            <a:off x="1105968" y="1535895"/>
            <a:ext cx="1230252" cy="1507814"/>
            <a:chOff x="182606" y="2778369"/>
            <a:chExt cx="2892016" cy="914400"/>
          </a:xfrm>
          <a:solidFill>
            <a:schemeClr val="bg1"/>
          </a:solidFill>
        </p:grpSpPr>
        <p:pic>
          <p:nvPicPr>
            <p:cNvPr id="16" name="그래픽 15" descr="사용자 단색으로 채워진">
              <a:extLst>
                <a:ext uri="{FF2B5EF4-FFF2-40B4-BE49-F238E27FC236}">
                  <a16:creationId xmlns:a16="http://schemas.microsoft.com/office/drawing/2014/main" id="{5E341A34-76D8-4914-A1CB-B9DFD9CC8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2606" y="2778369"/>
              <a:ext cx="914400" cy="914400"/>
            </a:xfrm>
            <a:prstGeom prst="rect">
              <a:avLst/>
            </a:prstGeom>
          </p:spPr>
        </p:pic>
        <p:pic>
          <p:nvPicPr>
            <p:cNvPr id="17" name="그래픽 16" descr="사용자 단색으로 채워진">
              <a:extLst>
                <a:ext uri="{FF2B5EF4-FFF2-40B4-BE49-F238E27FC236}">
                  <a16:creationId xmlns:a16="http://schemas.microsoft.com/office/drawing/2014/main" id="{DDD86C80-33A8-4591-939D-03A8FA4BF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7010" y="2778369"/>
              <a:ext cx="914400" cy="914400"/>
            </a:xfrm>
            <a:prstGeom prst="rect">
              <a:avLst/>
            </a:prstGeom>
          </p:spPr>
        </p:pic>
        <p:pic>
          <p:nvPicPr>
            <p:cNvPr id="18" name="그래픽 17" descr="사용자 단색으로 채워진">
              <a:extLst>
                <a:ext uri="{FF2B5EF4-FFF2-40B4-BE49-F238E27FC236}">
                  <a16:creationId xmlns:a16="http://schemas.microsoft.com/office/drawing/2014/main" id="{F432038E-6B58-41CD-A048-4B4CC2281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1414" y="2778369"/>
              <a:ext cx="914400" cy="914400"/>
            </a:xfrm>
            <a:prstGeom prst="rect">
              <a:avLst/>
            </a:prstGeom>
          </p:spPr>
        </p:pic>
        <p:pic>
          <p:nvPicPr>
            <p:cNvPr id="19" name="그래픽 18" descr="사용자 단색으로 채워진">
              <a:extLst>
                <a:ext uri="{FF2B5EF4-FFF2-40B4-BE49-F238E27FC236}">
                  <a16:creationId xmlns:a16="http://schemas.microsoft.com/office/drawing/2014/main" id="{EC8D3B1F-12E4-4F5D-9821-2C9887DD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65818" y="2778369"/>
              <a:ext cx="914400" cy="914400"/>
            </a:xfrm>
            <a:prstGeom prst="rect">
              <a:avLst/>
            </a:prstGeom>
          </p:spPr>
        </p:pic>
        <p:pic>
          <p:nvPicPr>
            <p:cNvPr id="20" name="그래픽 19" descr="사용자 단색으로 채워진">
              <a:extLst>
                <a:ext uri="{FF2B5EF4-FFF2-40B4-BE49-F238E27FC236}">
                  <a16:creationId xmlns:a16="http://schemas.microsoft.com/office/drawing/2014/main" id="{4C0A04D6-DAA7-4D07-93C0-15394B04C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0222" y="2778369"/>
              <a:ext cx="914400" cy="9144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9E13D1C-74B3-408A-AFB1-528A5A559695}"/>
              </a:ext>
            </a:extLst>
          </p:cNvPr>
          <p:cNvSpPr txBox="1"/>
          <p:nvPr/>
        </p:nvSpPr>
        <p:spPr>
          <a:xfrm>
            <a:off x="2471669" y="1801206"/>
            <a:ext cx="314488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미래인재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교수진 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강좌 자유롭게 수강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883DCC-1A9A-43D2-83D2-DDB2D4A84ADE}"/>
              </a:ext>
            </a:extLst>
          </p:cNvPr>
          <p:cNvSpPr txBox="1"/>
          <p:nvPr/>
        </p:nvSpPr>
        <p:spPr>
          <a:xfrm>
            <a:off x="4196748" y="1713323"/>
            <a:ext cx="174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57FFE88-88F7-4293-B029-3F5D2C22F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74" y="5377025"/>
            <a:ext cx="1105412" cy="115295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ED61D6-3497-4728-8A82-C350C0B7B190}"/>
              </a:ext>
            </a:extLst>
          </p:cNvPr>
          <p:cNvSpPr txBox="1"/>
          <p:nvPr/>
        </p:nvSpPr>
        <p:spPr>
          <a:xfrm>
            <a:off x="2362052" y="5485488"/>
            <a:ext cx="314488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프리미엄 독서실</a:t>
            </a:r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결합</a:t>
            </a:r>
            <a:endParaRPr lang="en-US" altLang="ko-KR" sz="2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수강료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파격가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34" name="그래픽 33" descr="모니터 단색으로 채워진">
            <a:extLst>
              <a:ext uri="{FF2B5EF4-FFF2-40B4-BE49-F238E27FC236}">
                <a16:creationId xmlns:a16="http://schemas.microsoft.com/office/drawing/2014/main" id="{B7561872-CCF0-4B88-950F-4F134AFE17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4233" y="5373014"/>
            <a:ext cx="788081" cy="74679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843045C-5F76-48FF-9718-E627408A335E}"/>
              </a:ext>
            </a:extLst>
          </p:cNvPr>
          <p:cNvSpPr txBox="1"/>
          <p:nvPr/>
        </p:nvSpPr>
        <p:spPr>
          <a:xfrm>
            <a:off x="7952125" y="5485678"/>
            <a:ext cx="4877469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상당의 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압도적 추가 혜택까지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래픽 38" descr="ATOM 단색으로 채워진">
            <a:extLst>
              <a:ext uri="{FF2B5EF4-FFF2-40B4-BE49-F238E27FC236}">
                <a16:creationId xmlns:a16="http://schemas.microsoft.com/office/drawing/2014/main" id="{F34A910D-47F1-495B-AA25-DA1605DD19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73720" y="1751438"/>
            <a:ext cx="1076726" cy="10767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FC4C606-AE3D-4C8A-ABF6-80C020532A10}"/>
              </a:ext>
            </a:extLst>
          </p:cNvPr>
          <p:cNvSpPr txBox="1"/>
          <p:nvPr/>
        </p:nvSpPr>
        <p:spPr>
          <a:xfrm>
            <a:off x="7415884" y="1787647"/>
            <a:ext cx="4169451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자습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체력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면접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합격에 필요한 모든 것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‘All-in-one’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DA3B51F-1370-4ED7-9007-EA0868FC48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16" y="5412309"/>
            <a:ext cx="1061038" cy="1061038"/>
          </a:xfrm>
          <a:prstGeom prst="rect">
            <a:avLst/>
          </a:prstGeom>
        </p:spPr>
      </p:pic>
      <p:pic>
        <p:nvPicPr>
          <p:cNvPr id="46" name="그래픽 45" descr="화살표 원 단색으로 채워진">
            <a:extLst>
              <a:ext uri="{FF2B5EF4-FFF2-40B4-BE49-F238E27FC236}">
                <a16:creationId xmlns:a16="http://schemas.microsoft.com/office/drawing/2014/main" id="{2271B06B-BF1E-4596-80E9-2302C509C7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61528" y="3584707"/>
            <a:ext cx="1100645" cy="11871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79E527B-4C7D-424C-98A5-3143D0F1BB24}"/>
              </a:ext>
            </a:extLst>
          </p:cNvPr>
          <p:cNvSpPr txBox="1"/>
          <p:nvPr/>
        </p:nvSpPr>
        <p:spPr>
          <a:xfrm>
            <a:off x="7473014" y="3668554"/>
            <a:ext cx="3915379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경찰 기출의 모든 것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기출 유니버스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421F864-2341-4C95-8BF4-6773422A0D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67" y="5677906"/>
            <a:ext cx="767892" cy="83473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7D78AD3-F327-4BD1-A25D-444FCE71A4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488" y="5631874"/>
            <a:ext cx="660786" cy="7834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0339DC-8F48-4A5E-A901-8344A28F3F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403" y="5459442"/>
            <a:ext cx="858302" cy="775340"/>
          </a:xfrm>
          <a:prstGeom prst="rect">
            <a:avLst/>
          </a:prstGeom>
        </p:spPr>
      </p:pic>
      <p:pic>
        <p:nvPicPr>
          <p:cNvPr id="32" name="그래픽 31" descr="동전 단색으로 채워진">
            <a:extLst>
              <a:ext uri="{FF2B5EF4-FFF2-40B4-BE49-F238E27FC236}">
                <a16:creationId xmlns:a16="http://schemas.microsoft.com/office/drawing/2014/main" id="{BCDEEC04-67A7-4730-ADDF-B5BA4AB5D46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41363" y="6000985"/>
            <a:ext cx="747950" cy="610599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4650F73-C08C-45F2-BCA0-4D0EDDA5A9E1}"/>
              </a:ext>
            </a:extLst>
          </p:cNvPr>
          <p:cNvSpPr/>
          <p:nvPr/>
        </p:nvSpPr>
        <p:spPr>
          <a:xfrm>
            <a:off x="720969" y="3342551"/>
            <a:ext cx="5011615" cy="1415561"/>
          </a:xfrm>
          <a:prstGeom prst="roundRect">
            <a:avLst/>
          </a:prstGeom>
          <a:solidFill>
            <a:srgbClr val="0066FF"/>
          </a:solidFill>
          <a:ln w="38100">
            <a:solidFill>
              <a:srgbClr val="0066FF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8D3ED2-57B1-4A25-AE48-73EDE0984029}"/>
              </a:ext>
            </a:extLst>
          </p:cNvPr>
          <p:cNvSpPr txBox="1"/>
          <p:nvPr/>
        </p:nvSpPr>
        <p:spPr>
          <a:xfrm>
            <a:off x="1809180" y="3620047"/>
            <a:ext cx="3915379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 기출 분석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,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네친구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핵심요약 등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더욱 완벽하게 새로워진 특별한 커리큘럼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래픽 7" descr="머리 안의 뇌 단색으로 채워진">
            <a:extLst>
              <a:ext uri="{FF2B5EF4-FFF2-40B4-BE49-F238E27FC236}">
                <a16:creationId xmlns:a16="http://schemas.microsoft.com/office/drawing/2014/main" id="{85991D7E-8551-4FBD-9395-9BE93ADBDE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02837" y="351423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B1B2BA-6F1F-A819-A201-1416A086EDE2}"/>
              </a:ext>
            </a:extLst>
          </p:cNvPr>
          <p:cNvSpPr txBox="1"/>
          <p:nvPr/>
        </p:nvSpPr>
        <p:spPr>
          <a:xfrm>
            <a:off x="-1179095" y="204537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87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0A24E8-DFA6-4904-8AE3-B049FCFC0DD7}"/>
              </a:ext>
            </a:extLst>
          </p:cNvPr>
          <p:cNvSpPr/>
          <p:nvPr/>
        </p:nvSpPr>
        <p:spPr>
          <a:xfrm>
            <a:off x="1767254" y="131886"/>
            <a:ext cx="8642838" cy="527537"/>
          </a:xfrm>
          <a:prstGeom prst="roundRect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본인에게 적합한 </a:t>
            </a:r>
            <a:r>
              <a:rPr lang="ko-KR" altLang="en-US" i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미래유니버스</a:t>
            </a:r>
            <a:r>
              <a:rPr lang="ko-KR" altLang="en-US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상품을 직접 비교하고 선택하세요</a:t>
            </a:r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6BDDDC44-E248-4CC2-9030-06F81A866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639240"/>
              </p:ext>
            </p:extLst>
          </p:nvPr>
        </p:nvGraphicFramePr>
        <p:xfrm>
          <a:off x="668789" y="961082"/>
          <a:ext cx="11202092" cy="56991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592">
                  <a:extLst>
                    <a:ext uri="{9D8B030D-6E8A-4147-A177-3AD203B41FA5}">
                      <a16:colId xmlns:a16="http://schemas.microsoft.com/office/drawing/2014/main" val="1096688090"/>
                    </a:ext>
                  </a:extLst>
                </a:gridCol>
                <a:gridCol w="2574608">
                  <a:extLst>
                    <a:ext uri="{9D8B030D-6E8A-4147-A177-3AD203B41FA5}">
                      <a16:colId xmlns:a16="http://schemas.microsoft.com/office/drawing/2014/main" val="1849044227"/>
                    </a:ext>
                  </a:extLst>
                </a:gridCol>
                <a:gridCol w="2443480">
                  <a:extLst>
                    <a:ext uri="{9D8B030D-6E8A-4147-A177-3AD203B41FA5}">
                      <a16:colId xmlns:a16="http://schemas.microsoft.com/office/drawing/2014/main" val="1646906321"/>
                    </a:ext>
                  </a:extLst>
                </a:gridCol>
                <a:gridCol w="803592">
                  <a:extLst>
                    <a:ext uri="{9D8B030D-6E8A-4147-A177-3AD203B41FA5}">
                      <a16:colId xmlns:a16="http://schemas.microsoft.com/office/drawing/2014/main" val="2614029569"/>
                    </a:ext>
                  </a:extLst>
                </a:gridCol>
                <a:gridCol w="2472055">
                  <a:extLst>
                    <a:ext uri="{9D8B030D-6E8A-4147-A177-3AD203B41FA5}">
                      <a16:colId xmlns:a16="http://schemas.microsoft.com/office/drawing/2014/main" val="3132208347"/>
                    </a:ext>
                  </a:extLst>
                </a:gridCol>
                <a:gridCol w="2104765">
                  <a:extLst>
                    <a:ext uri="{9D8B030D-6E8A-4147-A177-3AD203B41FA5}">
                      <a16:colId xmlns:a16="http://schemas.microsoft.com/office/drawing/2014/main" val="1045549538"/>
                    </a:ext>
                  </a:extLst>
                </a:gridCol>
              </a:tblGrid>
              <a:tr h="32904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25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차 대비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24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년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차 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67801882"/>
                  </a:ext>
                </a:extLst>
              </a:tr>
              <a:tr h="329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시그니처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Ver</a:t>
                      </a:r>
                      <a:endParaRPr lang="ko-KR" altLang="en-US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스탠다드 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Ver</a:t>
                      </a:r>
                      <a:endParaRPr lang="ko-KR" altLang="en-US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시그니처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Ver</a:t>
                      </a:r>
                      <a:endParaRPr lang="ko-KR" altLang="en-US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스탠다드 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Ver</a:t>
                      </a:r>
                      <a:endParaRPr lang="ko-KR" altLang="en-US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85937"/>
                  </a:ext>
                </a:extLst>
              </a:tr>
              <a:tr h="4645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수 강 기 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25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년 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3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월까지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.</a:t>
                      </a:r>
                      <a:endParaRPr lang="ko-KR" altLang="en-US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수 강 기 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24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년 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8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월까지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.</a:t>
                      </a:r>
                      <a:endParaRPr lang="ko-KR" altLang="en-US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96877938"/>
                  </a:ext>
                </a:extLst>
              </a:tr>
              <a:tr h="967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교 수 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형사법 신광은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T/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경찰학 장정훈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T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헌법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문태환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T or  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전효진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T </a:t>
                      </a:r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택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범죄학 박상민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T</a:t>
                      </a:r>
                      <a:endParaRPr lang="ko-KR" altLang="en-US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형사법 신광은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T/ 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경찰학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장정훈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T 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2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과목만 수강</a:t>
                      </a:r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헌법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범죄학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수강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X]</a:t>
                      </a:r>
                      <a:endParaRPr lang="ko-KR" altLang="en-US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교 수 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형사법 신광은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T/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경찰학 장정훈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T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헌법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문태환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T or  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전효진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T </a:t>
                      </a:r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택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범죄학 박상민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T</a:t>
                      </a:r>
                      <a:endParaRPr lang="ko-KR" altLang="en-US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형사법 신광은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T/ 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경찰학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장정훈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T 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2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과목만 수강</a:t>
                      </a:r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헌법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범죄학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수강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X]</a:t>
                      </a:r>
                      <a:endParaRPr lang="ko-KR" altLang="en-US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999061"/>
                  </a:ext>
                </a:extLst>
              </a:tr>
              <a:tr h="541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미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패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스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강사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강좌 무제한 미래패스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형사법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경찰학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복습 동영상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미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패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스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강사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강좌 무제한 미래패스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형사법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경찰학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복습 동영상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847943"/>
                  </a:ext>
                </a:extLst>
              </a:tr>
              <a:tr h="329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교재 포인트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10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만 포인트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7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만 포인트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교재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5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만 포인트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3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만 포인트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640170"/>
                  </a:ext>
                </a:extLst>
              </a:tr>
              <a:tr h="329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학 습 관 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경찰 기출의 모든 것 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“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기출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유니버스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학 습 관 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경찰 기출의 모든 것 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“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기출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유니버스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”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75270082"/>
                  </a:ext>
                </a:extLst>
              </a:tr>
              <a:tr h="329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자 습 실</a:t>
                      </a:r>
                      <a:endParaRPr lang="ko-KR" altLang="en-US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월 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10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만원 으로 프리미엄 </a:t>
                      </a:r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자습실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이용 가능 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(~24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년 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8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월까지 이용 가능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자 습 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월 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10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만원 으로 프리미엄 </a:t>
                      </a:r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자습실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이용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40955337"/>
                  </a:ext>
                </a:extLst>
              </a:tr>
              <a:tr h="5517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면 접 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패 키 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“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면접 족보 특강 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 실전 면접 그룹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/1:1 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컨설팅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주요 이슈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/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개정 사항 총정리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X</a:t>
                      </a:r>
                      <a:endParaRPr lang="ko-KR" altLang="en-US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면 접 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패 키 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“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면접 족보 특강 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 실전 면접 그룹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/1:1 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컨설팅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주요 이슈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/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개정 사항 총정리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X</a:t>
                      </a:r>
                      <a:endParaRPr lang="ko-KR" altLang="en-US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452782"/>
                  </a:ext>
                </a:extLst>
              </a:tr>
              <a:tr h="1393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추 가 혜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택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23.12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월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~24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년 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2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월 </a:t>
                      </a:r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자습실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무료 제공</a:t>
                      </a:r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형소법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네친구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수사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증거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) 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교재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무료제공</a:t>
                      </a:r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입문서 무료 제공</a:t>
                      </a:r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빅매치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모의고사 </a:t>
                      </a:r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응시권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무료 제공</a:t>
                      </a:r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연계 체력학원 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3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만원 할인권 증정</a:t>
                      </a:r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유료특강 개설 시 무료 수강</a:t>
                      </a:r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검정제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강좌 무료 제공</a:t>
                      </a:r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검정제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강좌 무료 제공</a:t>
                      </a:r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빅매치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모의고사 </a:t>
                      </a:r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응시권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무료 제공</a:t>
                      </a:r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연계 체력학원 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3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만원 할인권 증정</a:t>
                      </a:r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추 가 혜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택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형소법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네친구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수사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증거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) 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교재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무료제공</a:t>
                      </a:r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빅매치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모의고사 </a:t>
                      </a:r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응시권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무료 제공</a:t>
                      </a:r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연계 체력학원 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3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만원 할인권 증정</a:t>
                      </a:r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유료특강 개설 시 무료수강</a:t>
                      </a:r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검정제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강좌 무료 제공</a:t>
                      </a:r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검정제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강좌 무료 제공</a:t>
                      </a:r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빅매치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모의고사 </a:t>
                      </a:r>
                      <a:r>
                        <a:rPr lang="ko-KR" altLang="en-US" sz="1000" dirty="0" err="1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응시권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 무료 제공</a:t>
                      </a:r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연계 체력학원 </a:t>
                      </a:r>
                      <a:r>
                        <a:rPr lang="en-US" altLang="ko-KR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3</a:t>
                      </a:r>
                      <a:r>
                        <a:rPr lang="ko-KR" altLang="en-US" sz="1000" dirty="0"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  <a:cs typeface="맑은 고딕 Semilight" panose="020B0502040204020203" pitchFamily="50" charset="-127"/>
                        </a:rPr>
                        <a:t>만원 할인권 증정</a:t>
                      </a:r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dirty="0"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  <a:cs typeface="맑은 고딕 Semilight" panose="020B0502040204020203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900302"/>
                  </a:ext>
                </a:extLst>
              </a:tr>
            </a:tbl>
          </a:graphicData>
        </a:graphic>
      </p:graphicFrame>
      <p:sp>
        <p:nvSpPr>
          <p:cNvPr id="8" name="별: 꼭짓점 10개 7">
            <a:extLst>
              <a:ext uri="{FF2B5EF4-FFF2-40B4-BE49-F238E27FC236}">
                <a16:creationId xmlns:a16="http://schemas.microsoft.com/office/drawing/2014/main" id="{CB257F48-F7B9-4E31-A7D4-4667B75C79FA}"/>
              </a:ext>
            </a:extLst>
          </p:cNvPr>
          <p:cNvSpPr/>
          <p:nvPr/>
        </p:nvSpPr>
        <p:spPr>
          <a:xfrm>
            <a:off x="11235910" y="-195762"/>
            <a:ext cx="1510826" cy="1710370"/>
          </a:xfrm>
          <a:prstGeom prst="star10">
            <a:avLst/>
          </a:prstGeom>
          <a:solidFill>
            <a:srgbClr val="00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</a:t>
            </a:r>
            <a:r>
              <a:rPr lang="ko-KR" altLang="en-US" sz="1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1/8</a:t>
            </a:r>
            <a:r>
              <a:rPr lang="ko-KR" altLang="en-US" sz="1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en-US" altLang="ko-KR" sz="1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Grand Open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9B664-630C-40A5-9CDD-6F5AD729444F}"/>
              </a:ext>
            </a:extLst>
          </p:cNvPr>
          <p:cNvGrpSpPr/>
          <p:nvPr/>
        </p:nvGrpSpPr>
        <p:grpSpPr>
          <a:xfrm>
            <a:off x="1767254" y="1854328"/>
            <a:ext cx="1882590" cy="627530"/>
            <a:chOff x="-627530" y="1411941"/>
            <a:chExt cx="1882590" cy="627530"/>
          </a:xfrm>
        </p:grpSpPr>
        <p:pic>
          <p:nvPicPr>
            <p:cNvPr id="15" name="그래픽 14" descr="사용자 단색으로 채워진">
              <a:extLst>
                <a:ext uri="{FF2B5EF4-FFF2-40B4-BE49-F238E27FC236}">
                  <a16:creationId xmlns:a16="http://schemas.microsoft.com/office/drawing/2014/main" id="{A9E9EFEE-F76A-46EF-915E-C433B1440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627530" y="1411941"/>
              <a:ext cx="627530" cy="627530"/>
            </a:xfrm>
            <a:prstGeom prst="rect">
              <a:avLst/>
            </a:prstGeom>
          </p:spPr>
        </p:pic>
        <p:pic>
          <p:nvPicPr>
            <p:cNvPr id="16" name="그래픽 15" descr="사용자 단색으로 채워진">
              <a:extLst>
                <a:ext uri="{FF2B5EF4-FFF2-40B4-BE49-F238E27FC236}">
                  <a16:creationId xmlns:a16="http://schemas.microsoft.com/office/drawing/2014/main" id="{155F6682-13C2-4807-9D96-5F75A1DBD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313765" y="1411941"/>
              <a:ext cx="627530" cy="627530"/>
            </a:xfrm>
            <a:prstGeom prst="rect">
              <a:avLst/>
            </a:prstGeom>
          </p:spPr>
        </p:pic>
        <p:pic>
          <p:nvPicPr>
            <p:cNvPr id="17" name="그래픽 16" descr="사용자 단색으로 채워진">
              <a:extLst>
                <a:ext uri="{FF2B5EF4-FFF2-40B4-BE49-F238E27FC236}">
                  <a16:creationId xmlns:a16="http://schemas.microsoft.com/office/drawing/2014/main" id="{1E0919AA-418A-4611-866F-C5D675E55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1411941"/>
              <a:ext cx="627530" cy="627530"/>
            </a:xfrm>
            <a:prstGeom prst="rect">
              <a:avLst/>
            </a:prstGeom>
          </p:spPr>
        </p:pic>
        <p:pic>
          <p:nvPicPr>
            <p:cNvPr id="18" name="그래픽 17" descr="사용자 단색으로 채워진">
              <a:extLst>
                <a:ext uri="{FF2B5EF4-FFF2-40B4-BE49-F238E27FC236}">
                  <a16:creationId xmlns:a16="http://schemas.microsoft.com/office/drawing/2014/main" id="{ED5AFE86-996A-44D3-909C-6BC26557C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65" y="1411941"/>
              <a:ext cx="627530" cy="627530"/>
            </a:xfrm>
            <a:prstGeom prst="rect">
              <a:avLst/>
            </a:prstGeom>
          </p:spPr>
        </p:pic>
        <p:pic>
          <p:nvPicPr>
            <p:cNvPr id="19" name="그래픽 18" descr="사용자 단색으로 채워진">
              <a:extLst>
                <a:ext uri="{FF2B5EF4-FFF2-40B4-BE49-F238E27FC236}">
                  <a16:creationId xmlns:a16="http://schemas.microsoft.com/office/drawing/2014/main" id="{6EADF9E4-70D6-47A2-9831-830044F3B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7530" y="1411941"/>
              <a:ext cx="627530" cy="627530"/>
            </a:xfrm>
            <a:prstGeom prst="rect">
              <a:avLst/>
            </a:prstGeom>
          </p:spPr>
        </p:pic>
      </p:grpSp>
      <p:pic>
        <p:nvPicPr>
          <p:cNvPr id="21" name="그래픽 20" descr="사용자 단색으로 채워진">
            <a:extLst>
              <a:ext uri="{FF2B5EF4-FFF2-40B4-BE49-F238E27FC236}">
                <a16:creationId xmlns:a16="http://schemas.microsoft.com/office/drawing/2014/main" id="{DB710F66-B874-4E34-938C-AA45E3F00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7209" y="1854328"/>
            <a:ext cx="627530" cy="627530"/>
          </a:xfrm>
          <a:prstGeom prst="rect">
            <a:avLst/>
          </a:prstGeom>
        </p:spPr>
      </p:pic>
      <p:pic>
        <p:nvPicPr>
          <p:cNvPr id="22" name="그래픽 21" descr="사용자 단색으로 채워진">
            <a:extLst>
              <a:ext uri="{FF2B5EF4-FFF2-40B4-BE49-F238E27FC236}">
                <a16:creationId xmlns:a16="http://schemas.microsoft.com/office/drawing/2014/main" id="{2AC69A83-E08C-49A7-A252-A157BAECC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0974" y="1854328"/>
            <a:ext cx="627530" cy="627530"/>
          </a:xfrm>
          <a:prstGeom prst="rect">
            <a:avLst/>
          </a:prstGeom>
        </p:spPr>
      </p:pic>
      <p:pic>
        <p:nvPicPr>
          <p:cNvPr id="23" name="그래픽 22" descr="사용자 단색으로 채워진">
            <a:extLst>
              <a:ext uri="{FF2B5EF4-FFF2-40B4-BE49-F238E27FC236}">
                <a16:creationId xmlns:a16="http://schemas.microsoft.com/office/drawing/2014/main" id="{48945B95-81BF-46C5-8F0C-BEA8714EA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4739" y="1854328"/>
            <a:ext cx="627530" cy="627530"/>
          </a:xfrm>
          <a:prstGeom prst="rect">
            <a:avLst/>
          </a:prstGeom>
        </p:spPr>
      </p:pic>
      <p:pic>
        <p:nvPicPr>
          <p:cNvPr id="24" name="그래픽 23" descr="사용자 단색으로 채워진">
            <a:extLst>
              <a:ext uri="{FF2B5EF4-FFF2-40B4-BE49-F238E27FC236}">
                <a16:creationId xmlns:a16="http://schemas.microsoft.com/office/drawing/2014/main" id="{BBE51D77-6CED-4096-9D43-D7EC657DE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8504" y="1854328"/>
            <a:ext cx="627530" cy="627530"/>
          </a:xfrm>
          <a:prstGeom prst="rect">
            <a:avLst/>
          </a:prstGeom>
        </p:spPr>
      </p:pic>
      <p:pic>
        <p:nvPicPr>
          <p:cNvPr id="25" name="그래픽 24" descr="사용자 단색으로 채워진">
            <a:extLst>
              <a:ext uri="{FF2B5EF4-FFF2-40B4-BE49-F238E27FC236}">
                <a16:creationId xmlns:a16="http://schemas.microsoft.com/office/drawing/2014/main" id="{9281C7EF-DFD9-421A-B4DC-3B4B7E612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2269" y="1854328"/>
            <a:ext cx="627530" cy="627530"/>
          </a:xfrm>
          <a:prstGeom prst="rect">
            <a:avLst/>
          </a:prstGeom>
        </p:spPr>
      </p:pic>
      <p:pic>
        <p:nvPicPr>
          <p:cNvPr id="32" name="그래픽 31" descr="사용자 단색으로 채워진">
            <a:extLst>
              <a:ext uri="{FF2B5EF4-FFF2-40B4-BE49-F238E27FC236}">
                <a16:creationId xmlns:a16="http://schemas.microsoft.com/office/drawing/2014/main" id="{DB2AF226-427B-45A3-8C6C-A340ABA1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3929" y="1854328"/>
            <a:ext cx="627530" cy="627530"/>
          </a:xfrm>
          <a:prstGeom prst="rect">
            <a:avLst/>
          </a:prstGeom>
        </p:spPr>
      </p:pic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4817586F-914D-4EC4-AE6F-7A1043A1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9699" y="1854328"/>
            <a:ext cx="627530" cy="627530"/>
          </a:xfrm>
          <a:prstGeom prst="rect">
            <a:avLst/>
          </a:prstGeom>
        </p:spPr>
      </p:pic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020D4FB3-EEE4-41A9-85BD-9AC24DF41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9581" y="1854328"/>
            <a:ext cx="627530" cy="627530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490147FC-84AB-4CBA-8766-453EB5833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5351" y="1854328"/>
            <a:ext cx="627530" cy="62753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2C8A6B-26FE-491F-BA5C-127ED6476B31}"/>
              </a:ext>
            </a:extLst>
          </p:cNvPr>
          <p:cNvSpPr/>
          <p:nvPr/>
        </p:nvSpPr>
        <p:spPr>
          <a:xfrm>
            <a:off x="1490472" y="1289304"/>
            <a:ext cx="2536790" cy="5236517"/>
          </a:xfrm>
          <a:prstGeom prst="rect">
            <a:avLst/>
          </a:prstGeom>
          <a:noFill/>
          <a:ln w="571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1E575F6-BD63-4E89-AB37-69877F444AA1}"/>
              </a:ext>
            </a:extLst>
          </p:cNvPr>
          <p:cNvSpPr/>
          <p:nvPr/>
        </p:nvSpPr>
        <p:spPr>
          <a:xfrm>
            <a:off x="7260426" y="1289304"/>
            <a:ext cx="2536790" cy="5236517"/>
          </a:xfrm>
          <a:prstGeom prst="rect">
            <a:avLst/>
          </a:prstGeom>
          <a:noFill/>
          <a:ln w="571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141A2-F6D9-1253-702D-54A4E2164A05}"/>
              </a:ext>
            </a:extLst>
          </p:cNvPr>
          <p:cNvSpPr txBox="1"/>
          <p:nvPr/>
        </p:nvSpPr>
        <p:spPr>
          <a:xfrm>
            <a:off x="-1179095" y="204537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60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2860557A-CD04-457A-A886-4803B5968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778784"/>
              </p:ext>
            </p:extLst>
          </p:nvPr>
        </p:nvGraphicFramePr>
        <p:xfrm>
          <a:off x="205273" y="94549"/>
          <a:ext cx="11569180" cy="281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">
                  <a:extLst>
                    <a:ext uri="{9D8B030D-6E8A-4147-A177-3AD203B41FA5}">
                      <a16:colId xmlns:a16="http://schemas.microsoft.com/office/drawing/2014/main" val="1409843287"/>
                    </a:ext>
                  </a:extLst>
                </a:gridCol>
                <a:gridCol w="2629405">
                  <a:extLst>
                    <a:ext uri="{9D8B030D-6E8A-4147-A177-3AD203B41FA5}">
                      <a16:colId xmlns:a16="http://schemas.microsoft.com/office/drawing/2014/main" val="63513054"/>
                    </a:ext>
                  </a:extLst>
                </a:gridCol>
                <a:gridCol w="2629405">
                  <a:extLst>
                    <a:ext uri="{9D8B030D-6E8A-4147-A177-3AD203B41FA5}">
                      <a16:colId xmlns:a16="http://schemas.microsoft.com/office/drawing/2014/main" val="374819953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12487274"/>
                    </a:ext>
                  </a:extLst>
                </a:gridCol>
                <a:gridCol w="2629405">
                  <a:extLst>
                    <a:ext uri="{9D8B030D-6E8A-4147-A177-3AD203B41FA5}">
                      <a16:colId xmlns:a16="http://schemas.microsoft.com/office/drawing/2014/main" val="3825864825"/>
                    </a:ext>
                  </a:extLst>
                </a:gridCol>
                <a:gridCol w="2629405">
                  <a:extLst>
                    <a:ext uri="{9D8B030D-6E8A-4147-A177-3AD203B41FA5}">
                      <a16:colId xmlns:a16="http://schemas.microsoft.com/office/drawing/2014/main" val="964492027"/>
                    </a:ext>
                  </a:extLst>
                </a:gridCol>
              </a:tblGrid>
              <a:tr h="704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 품 </a:t>
                      </a:r>
                      <a:endParaRPr lang="en-US" altLang="ko-KR" sz="11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 격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프리미엄 </a:t>
                      </a:r>
                      <a:r>
                        <a:rPr lang="ko-KR" altLang="en-US" sz="11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자습실</a:t>
                      </a: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결합 상품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 품 </a:t>
                      </a:r>
                      <a:endParaRPr lang="en-US" altLang="ko-KR" sz="11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 격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프리미엄 </a:t>
                      </a:r>
                      <a:r>
                        <a:rPr lang="ko-KR" altLang="en-US" sz="11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자습실</a:t>
                      </a: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결합 상품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018551"/>
                  </a:ext>
                </a:extLst>
              </a:tr>
              <a:tr h="704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정가 </a:t>
                      </a:r>
                      <a:r>
                        <a:rPr lang="en-US" altLang="ko-KR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3,850,000</a:t>
                      </a: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</a:t>
                      </a:r>
                      <a:endParaRPr lang="en-US" altLang="ko-KR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l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418868"/>
                  </a:ext>
                </a:extLst>
              </a:tr>
              <a:tr h="704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프리미엄 </a:t>
                      </a:r>
                      <a:r>
                        <a:rPr lang="ko-KR" altLang="en-US" sz="11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자습실</a:t>
                      </a: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미 결합 상품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프리미엄 </a:t>
                      </a:r>
                      <a:r>
                        <a:rPr lang="ko-KR" altLang="en-US" sz="11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자습실</a:t>
                      </a: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미 결합 상품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970025"/>
                  </a:ext>
                </a:extLst>
              </a:tr>
              <a:tr h="704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정가 </a:t>
                      </a:r>
                      <a:r>
                        <a:rPr lang="en-US" altLang="ko-KR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3,050,000</a:t>
                      </a: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</a:t>
                      </a:r>
                      <a:endParaRPr lang="en-US" altLang="ko-KR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l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665922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F4331190-7849-4F09-8D38-3B7B0DD45C73}"/>
              </a:ext>
            </a:extLst>
          </p:cNvPr>
          <p:cNvSpPr/>
          <p:nvPr/>
        </p:nvSpPr>
        <p:spPr>
          <a:xfrm>
            <a:off x="2015551" y="3582121"/>
            <a:ext cx="8585200" cy="406097"/>
          </a:xfrm>
          <a:prstGeom prst="rect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미래유니버스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할인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받고 </a:t>
            </a:r>
            <a:r>
              <a:rPr lang="ko-KR" altLang="en-US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하기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598C596-217E-4F3C-A273-BE3ABE0A4060}"/>
              </a:ext>
            </a:extLst>
          </p:cNvPr>
          <p:cNvSpPr/>
          <p:nvPr/>
        </p:nvSpPr>
        <p:spPr>
          <a:xfrm>
            <a:off x="2931173" y="4554519"/>
            <a:ext cx="2857500" cy="144762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타학원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환승 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할인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교재 포인트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추가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EE29C83-D577-4C5E-A450-1341E769C7B6}"/>
              </a:ext>
            </a:extLst>
          </p:cNvPr>
          <p:cNvSpPr/>
          <p:nvPr/>
        </p:nvSpPr>
        <p:spPr>
          <a:xfrm>
            <a:off x="7198373" y="4573569"/>
            <a:ext cx="2857500" cy="1447620"/>
          </a:xfrm>
          <a:prstGeom prst="roundRect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재등록 시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15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할인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오프라인 강좌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수강이력 포함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별: 꼭짓점 10개 7">
            <a:extLst>
              <a:ext uri="{FF2B5EF4-FFF2-40B4-BE49-F238E27FC236}">
                <a16:creationId xmlns:a16="http://schemas.microsoft.com/office/drawing/2014/main" id="{0002D1E3-0177-42AE-A914-1450BDBB4BB0}"/>
              </a:ext>
            </a:extLst>
          </p:cNvPr>
          <p:cNvSpPr/>
          <p:nvPr/>
        </p:nvSpPr>
        <p:spPr>
          <a:xfrm>
            <a:off x="3783418" y="4111674"/>
            <a:ext cx="1111250" cy="1104900"/>
          </a:xfrm>
          <a:prstGeom prst="star10">
            <a:avLst/>
          </a:prstGeom>
          <a:solidFill>
            <a:srgbClr val="00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coupon</a:t>
            </a:r>
            <a:endParaRPr lang="ko-KR" altLang="en-US" sz="1400" dirty="0">
              <a:solidFill>
                <a:srgbClr val="7030A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별: 꼭짓점 10개 8">
            <a:extLst>
              <a:ext uri="{FF2B5EF4-FFF2-40B4-BE49-F238E27FC236}">
                <a16:creationId xmlns:a16="http://schemas.microsoft.com/office/drawing/2014/main" id="{32CD2BC9-2161-47DC-8BC1-783C6E3481B2}"/>
              </a:ext>
            </a:extLst>
          </p:cNvPr>
          <p:cNvSpPr/>
          <p:nvPr/>
        </p:nvSpPr>
        <p:spPr>
          <a:xfrm>
            <a:off x="8131367" y="4111674"/>
            <a:ext cx="1111250" cy="1104900"/>
          </a:xfrm>
          <a:prstGeom prst="star10">
            <a:avLst/>
          </a:prstGeom>
          <a:solidFill>
            <a:srgbClr val="00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coupon</a:t>
            </a:r>
            <a:endParaRPr lang="ko-KR" altLang="en-US" sz="1400" dirty="0">
              <a:solidFill>
                <a:srgbClr val="7030A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A2DF269-51C9-483C-AB87-2B7E0330B706}"/>
              </a:ext>
            </a:extLst>
          </p:cNvPr>
          <p:cNvSpPr/>
          <p:nvPr/>
        </p:nvSpPr>
        <p:spPr>
          <a:xfrm>
            <a:off x="7676975" y="633427"/>
            <a:ext cx="506896" cy="547391"/>
          </a:xfrm>
          <a:prstGeom prst="ellipse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30% </a:t>
            </a:r>
            <a:r>
              <a:rPr lang="ko-KR" altLang="en-US" sz="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할인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F69C7B1-7AF1-46D4-9A92-C1281E64FA0A}"/>
              </a:ext>
            </a:extLst>
          </p:cNvPr>
          <p:cNvSpPr/>
          <p:nvPr/>
        </p:nvSpPr>
        <p:spPr>
          <a:xfrm>
            <a:off x="7710065" y="2010916"/>
            <a:ext cx="506896" cy="547391"/>
          </a:xfrm>
          <a:prstGeom prst="ellipse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30% </a:t>
            </a:r>
            <a:r>
              <a:rPr lang="ko-KR" altLang="en-US" sz="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할인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71F7DE-4056-4477-A59A-990328A99BA6}"/>
              </a:ext>
            </a:extLst>
          </p:cNvPr>
          <p:cNvSpPr txBox="1"/>
          <p:nvPr/>
        </p:nvSpPr>
        <p:spPr>
          <a:xfrm>
            <a:off x="8184636" y="2329678"/>
            <a:ext cx="2790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2,135,000</a:t>
            </a:r>
            <a:r>
              <a:rPr lang="ko-KR" altLang="en-US" sz="1100" b="1" dirty="0">
                <a:solidFill>
                  <a:srgbClr val="FF0000"/>
                </a:solidFill>
              </a:rPr>
              <a:t>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17776D-4864-4978-8BBE-21D743E8BF5A}"/>
              </a:ext>
            </a:extLst>
          </p:cNvPr>
          <p:cNvSpPr txBox="1"/>
          <p:nvPr/>
        </p:nvSpPr>
        <p:spPr>
          <a:xfrm>
            <a:off x="8125278" y="915191"/>
            <a:ext cx="2790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2,935,000</a:t>
            </a:r>
            <a:r>
              <a:rPr lang="ko-KR" altLang="en-US" sz="1100" b="1" dirty="0">
                <a:solidFill>
                  <a:srgbClr val="FF0000"/>
                </a:solidFill>
              </a:rPr>
              <a:t>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BB780-7B1D-457F-8BDF-586539324069}"/>
              </a:ext>
            </a:extLst>
          </p:cNvPr>
          <p:cNvSpPr txBox="1"/>
          <p:nvPr/>
        </p:nvSpPr>
        <p:spPr>
          <a:xfrm>
            <a:off x="9155503" y="2375055"/>
            <a:ext cx="61374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정가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2,032,500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171475-7049-4301-88EE-F0F2CBAD58B4}"/>
              </a:ext>
            </a:extLst>
          </p:cNvPr>
          <p:cNvSpPr txBox="1"/>
          <p:nvPr/>
        </p:nvSpPr>
        <p:spPr>
          <a:xfrm>
            <a:off x="9123294" y="1009537"/>
            <a:ext cx="61374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정가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2,832,500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995C66-3C89-423B-8CD3-745A0E530C73}"/>
              </a:ext>
            </a:extLst>
          </p:cNvPr>
          <p:cNvSpPr txBox="1"/>
          <p:nvPr/>
        </p:nvSpPr>
        <p:spPr>
          <a:xfrm>
            <a:off x="727456" y="881575"/>
            <a:ext cx="75139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정가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6,700,000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1"/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226B716-7C17-43B3-B735-86E47B1012D6}"/>
              </a:ext>
            </a:extLst>
          </p:cNvPr>
          <p:cNvSpPr/>
          <p:nvPr/>
        </p:nvSpPr>
        <p:spPr>
          <a:xfrm>
            <a:off x="1898658" y="543326"/>
            <a:ext cx="506896" cy="547391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30% </a:t>
            </a:r>
            <a:r>
              <a:rPr lang="ko-KR" altLang="en-US" sz="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할인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7592DE-49CA-421B-9944-8935DCCEDE4E}"/>
              </a:ext>
            </a:extLst>
          </p:cNvPr>
          <p:cNvSpPr txBox="1"/>
          <p:nvPr/>
        </p:nvSpPr>
        <p:spPr>
          <a:xfrm>
            <a:off x="2422452" y="873704"/>
            <a:ext cx="2790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4,870,000</a:t>
            </a:r>
            <a:r>
              <a:rPr lang="ko-KR" altLang="en-US" sz="1100" b="1" dirty="0">
                <a:solidFill>
                  <a:srgbClr val="FF0000"/>
                </a:solidFill>
              </a:rPr>
              <a:t>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6FCD06-E12F-4C51-8CCC-870A1263768E}"/>
              </a:ext>
            </a:extLst>
          </p:cNvPr>
          <p:cNvSpPr txBox="1"/>
          <p:nvPr/>
        </p:nvSpPr>
        <p:spPr>
          <a:xfrm>
            <a:off x="748336" y="2282043"/>
            <a:ext cx="75139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정가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6,100,000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9B9A16C-2AA8-4E61-A536-3CF1D38638F6}"/>
              </a:ext>
            </a:extLst>
          </p:cNvPr>
          <p:cNvSpPr/>
          <p:nvPr/>
        </p:nvSpPr>
        <p:spPr>
          <a:xfrm>
            <a:off x="1986710" y="2000029"/>
            <a:ext cx="506896" cy="547391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30% </a:t>
            </a:r>
            <a:r>
              <a:rPr lang="ko-KR" altLang="en-US" sz="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할인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74349B-0B81-417D-AE88-7A2D5E7938F9}"/>
              </a:ext>
            </a:extLst>
          </p:cNvPr>
          <p:cNvSpPr txBox="1"/>
          <p:nvPr/>
        </p:nvSpPr>
        <p:spPr>
          <a:xfrm>
            <a:off x="2426060" y="2272269"/>
            <a:ext cx="2790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4,270,000</a:t>
            </a:r>
            <a:r>
              <a:rPr lang="ko-KR" altLang="en-US" sz="1100" b="1" dirty="0">
                <a:solidFill>
                  <a:srgbClr val="FF0000"/>
                </a:solidFill>
              </a:rPr>
              <a:t>원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FCAB00-BB6C-4E76-A28B-4C81A9DC6299}"/>
              </a:ext>
            </a:extLst>
          </p:cNvPr>
          <p:cNvSpPr/>
          <p:nvPr/>
        </p:nvSpPr>
        <p:spPr>
          <a:xfrm>
            <a:off x="7046802" y="1204636"/>
            <a:ext cx="1580321" cy="26161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수강 신청하기 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18D30D-9906-45F6-90E5-05D569F5DC67}"/>
              </a:ext>
            </a:extLst>
          </p:cNvPr>
          <p:cNvSpPr/>
          <p:nvPr/>
        </p:nvSpPr>
        <p:spPr>
          <a:xfrm>
            <a:off x="7080026" y="2607223"/>
            <a:ext cx="1580321" cy="26161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수강 신청하기 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13453E-D32D-4380-A769-4744A6A4E662}"/>
              </a:ext>
            </a:extLst>
          </p:cNvPr>
          <p:cNvSpPr/>
          <p:nvPr/>
        </p:nvSpPr>
        <p:spPr>
          <a:xfrm>
            <a:off x="10436960" y="993754"/>
            <a:ext cx="1228131" cy="26161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수강 신청하기 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E5EF5BB-6CA3-4643-A256-F540FFB693DE}"/>
              </a:ext>
            </a:extLst>
          </p:cNvPr>
          <p:cNvSpPr/>
          <p:nvPr/>
        </p:nvSpPr>
        <p:spPr>
          <a:xfrm>
            <a:off x="10436960" y="2373986"/>
            <a:ext cx="1228131" cy="26161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수강 신청하기 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325F80-CDDB-4FD0-A9CE-A3CACB2555A4}"/>
              </a:ext>
            </a:extLst>
          </p:cNvPr>
          <p:cNvSpPr/>
          <p:nvPr/>
        </p:nvSpPr>
        <p:spPr>
          <a:xfrm>
            <a:off x="1113545" y="1149501"/>
            <a:ext cx="931907" cy="3014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완납 수강 </a:t>
            </a:r>
            <a:endParaRPr lang="en-US" altLang="ko-KR" sz="800" dirty="0"/>
          </a:p>
          <a:p>
            <a:pPr algn="ctr"/>
            <a:r>
              <a:rPr lang="ko-KR" altLang="en-US" sz="800" dirty="0"/>
              <a:t>신청하기 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8B3544-F986-4546-BB5B-43C0D49D9B43}"/>
              </a:ext>
            </a:extLst>
          </p:cNvPr>
          <p:cNvSpPr txBox="1"/>
          <p:nvPr/>
        </p:nvSpPr>
        <p:spPr>
          <a:xfrm>
            <a:off x="3387540" y="2419958"/>
            <a:ext cx="61374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정가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4,064,000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A4BC5A-A48F-4944-BDC2-5161E4DEB6D7}"/>
              </a:ext>
            </a:extLst>
          </p:cNvPr>
          <p:cNvSpPr txBox="1"/>
          <p:nvPr/>
        </p:nvSpPr>
        <p:spPr>
          <a:xfrm>
            <a:off x="3350746" y="990936"/>
            <a:ext cx="61374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정가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4,664,000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DE5D86F-D9B2-4531-A5D5-8DF8E85C5391}"/>
              </a:ext>
            </a:extLst>
          </p:cNvPr>
          <p:cNvSpPr/>
          <p:nvPr/>
        </p:nvSpPr>
        <p:spPr>
          <a:xfrm>
            <a:off x="2202858" y="1152094"/>
            <a:ext cx="931907" cy="3014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분</a:t>
            </a:r>
            <a:r>
              <a:rPr lang="ko-KR" altLang="en-US" sz="800"/>
              <a:t>납 </a:t>
            </a:r>
            <a:r>
              <a:rPr lang="ko-KR" altLang="en-US" sz="800" dirty="0"/>
              <a:t>수강 </a:t>
            </a:r>
            <a:endParaRPr lang="en-US" altLang="ko-KR" sz="800" dirty="0"/>
          </a:p>
          <a:p>
            <a:pPr algn="ctr"/>
            <a:r>
              <a:rPr lang="ko-KR" altLang="en-US" sz="800" dirty="0"/>
              <a:t>신청하기 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9615DB-75BE-45CE-9BFD-63792A125507}"/>
              </a:ext>
            </a:extLst>
          </p:cNvPr>
          <p:cNvSpPr/>
          <p:nvPr/>
        </p:nvSpPr>
        <p:spPr>
          <a:xfrm>
            <a:off x="4856326" y="836811"/>
            <a:ext cx="931907" cy="3014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완납 수강 </a:t>
            </a:r>
            <a:endParaRPr lang="en-US" altLang="ko-KR" sz="800" dirty="0"/>
          </a:p>
          <a:p>
            <a:pPr algn="ctr"/>
            <a:r>
              <a:rPr lang="ko-KR" altLang="en-US" sz="800" dirty="0"/>
              <a:t>신청하기 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D746A3-C82A-46C9-AD98-488A13E5ABA4}"/>
              </a:ext>
            </a:extLst>
          </p:cNvPr>
          <p:cNvSpPr/>
          <p:nvPr/>
        </p:nvSpPr>
        <p:spPr>
          <a:xfrm>
            <a:off x="4861277" y="1174508"/>
            <a:ext cx="931907" cy="3014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분납 수강 </a:t>
            </a:r>
            <a:endParaRPr lang="en-US" altLang="ko-KR" sz="800" dirty="0"/>
          </a:p>
          <a:p>
            <a:pPr algn="ctr"/>
            <a:r>
              <a:rPr lang="ko-KR" altLang="en-US" sz="800" dirty="0"/>
              <a:t>신청하기 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BD6A773-1807-4C44-B03E-E4E486150A4C}"/>
              </a:ext>
            </a:extLst>
          </p:cNvPr>
          <p:cNvSpPr/>
          <p:nvPr/>
        </p:nvSpPr>
        <p:spPr>
          <a:xfrm>
            <a:off x="1142089" y="2541060"/>
            <a:ext cx="931907" cy="3014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완납 수강 </a:t>
            </a:r>
            <a:endParaRPr lang="en-US" altLang="ko-KR" sz="800" dirty="0"/>
          </a:p>
          <a:p>
            <a:pPr algn="ctr"/>
            <a:r>
              <a:rPr lang="ko-KR" altLang="en-US" sz="800" dirty="0"/>
              <a:t>신청하기 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21C712-8660-4897-A794-8D53B60C9E48}"/>
              </a:ext>
            </a:extLst>
          </p:cNvPr>
          <p:cNvSpPr/>
          <p:nvPr/>
        </p:nvSpPr>
        <p:spPr>
          <a:xfrm>
            <a:off x="2231402" y="2543653"/>
            <a:ext cx="931907" cy="3014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분</a:t>
            </a:r>
            <a:r>
              <a:rPr lang="ko-KR" altLang="en-US" sz="800"/>
              <a:t>납 </a:t>
            </a:r>
            <a:r>
              <a:rPr lang="ko-KR" altLang="en-US" sz="800" dirty="0"/>
              <a:t>수강 </a:t>
            </a:r>
            <a:endParaRPr lang="en-US" altLang="ko-KR" sz="800" dirty="0"/>
          </a:p>
          <a:p>
            <a:pPr algn="ctr"/>
            <a:r>
              <a:rPr lang="ko-KR" altLang="en-US" sz="800" dirty="0"/>
              <a:t>신청하기 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E28BBB-D542-45A7-8A33-43300ED2B045}"/>
              </a:ext>
            </a:extLst>
          </p:cNvPr>
          <p:cNvSpPr/>
          <p:nvPr/>
        </p:nvSpPr>
        <p:spPr>
          <a:xfrm>
            <a:off x="4869003" y="2240489"/>
            <a:ext cx="931907" cy="3014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완납 수강 </a:t>
            </a:r>
            <a:endParaRPr lang="en-US" altLang="ko-KR" sz="800" dirty="0"/>
          </a:p>
          <a:p>
            <a:pPr algn="ctr"/>
            <a:r>
              <a:rPr lang="ko-KR" altLang="en-US" sz="800" dirty="0"/>
              <a:t>신청하기 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F9ABE93-5A4B-4C38-A6B2-804E73D79023}"/>
              </a:ext>
            </a:extLst>
          </p:cNvPr>
          <p:cNvSpPr/>
          <p:nvPr/>
        </p:nvSpPr>
        <p:spPr>
          <a:xfrm>
            <a:off x="4873954" y="2578186"/>
            <a:ext cx="931907" cy="3014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분납 수강 </a:t>
            </a:r>
            <a:endParaRPr lang="en-US" altLang="ko-KR" sz="800" dirty="0"/>
          </a:p>
          <a:p>
            <a:pPr algn="ctr"/>
            <a:r>
              <a:rPr lang="ko-KR" altLang="en-US" sz="800" dirty="0"/>
              <a:t>신청하기 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A44DB-74E1-4747-A574-554214BE26A8}"/>
              </a:ext>
            </a:extLst>
          </p:cNvPr>
          <p:cNvSpPr txBox="1"/>
          <p:nvPr/>
        </p:nvSpPr>
        <p:spPr>
          <a:xfrm>
            <a:off x="7921640" y="2920171"/>
            <a:ext cx="3955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/>
              <a:t>* </a:t>
            </a:r>
            <a:r>
              <a:rPr lang="ko-KR" altLang="en-US" sz="700" dirty="0"/>
              <a:t>분납은 첫 결제 시 </a:t>
            </a:r>
            <a:r>
              <a:rPr lang="en-US" altLang="ko-KR" sz="700" dirty="0"/>
              <a:t>½ </a:t>
            </a:r>
            <a:r>
              <a:rPr lang="ko-KR" altLang="en-US" sz="700" dirty="0"/>
              <a:t>수강료 납부 후 나머지 </a:t>
            </a:r>
            <a:r>
              <a:rPr lang="en-US" altLang="ko-KR" sz="700" dirty="0"/>
              <a:t>½</a:t>
            </a:r>
            <a:r>
              <a:rPr lang="ko-KR" altLang="en-US" sz="700" dirty="0"/>
              <a:t> 수강료는 </a:t>
            </a:r>
            <a:r>
              <a:rPr lang="en-US" altLang="ko-KR" sz="700" dirty="0"/>
              <a:t>24</a:t>
            </a:r>
            <a:r>
              <a:rPr lang="ko-KR" altLang="en-US" sz="700" dirty="0"/>
              <a:t>년 </a:t>
            </a:r>
            <a:r>
              <a:rPr lang="en-US" altLang="ko-KR" sz="700" dirty="0"/>
              <a:t>2</a:t>
            </a:r>
            <a:r>
              <a:rPr lang="ko-KR" altLang="en-US" sz="700" dirty="0"/>
              <a:t>월 말까지 납부해야 합니다</a:t>
            </a:r>
            <a:r>
              <a:rPr lang="en-US" altLang="ko-KR" sz="700" dirty="0"/>
              <a:t>.</a:t>
            </a:r>
            <a:r>
              <a:rPr lang="ko-KR" altLang="en-US" sz="700" dirty="0"/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46F6C-DA31-AB8E-8B0D-631E6931F0CF}"/>
              </a:ext>
            </a:extLst>
          </p:cNvPr>
          <p:cNvSpPr txBox="1"/>
          <p:nvPr/>
        </p:nvSpPr>
        <p:spPr>
          <a:xfrm>
            <a:off x="-1179095" y="204537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section6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97EDD-36B6-BF0B-D992-1691693765AB}"/>
              </a:ext>
            </a:extLst>
          </p:cNvPr>
          <p:cNvSpPr txBox="1"/>
          <p:nvPr/>
        </p:nvSpPr>
        <p:spPr>
          <a:xfrm>
            <a:off x="6788320" y="6159918"/>
            <a:ext cx="4464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굴림" panose="020B0600000101010101" pitchFamily="50" charset="-127"/>
              </a:rPr>
              <a:t>클릭시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</a:rPr>
              <a:t>- </a:t>
            </a:r>
            <a:r>
              <a:rPr lang="ko-KR" altLang="en-US" dirty="0" err="1">
                <a:solidFill>
                  <a:srgbClr val="000000"/>
                </a:solidFill>
                <a:latin typeface="굴림" panose="020B0600000101010101" pitchFamily="50" charset="-127"/>
              </a:rPr>
              <a:t>알럿처리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굴림" panose="020B0600000101010101" pitchFamily="50" charset="-127"/>
            </a:endParaRPr>
          </a:p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“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재등록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할인은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학원으로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전화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바랍니다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.”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758BD-2024-CBCF-872F-2DBE41A1ED44}"/>
              </a:ext>
            </a:extLst>
          </p:cNvPr>
          <p:cNvSpPr txBox="1"/>
          <p:nvPr/>
        </p:nvSpPr>
        <p:spPr>
          <a:xfrm>
            <a:off x="1336226" y="6121818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굴림" panose="020B0600000101010101" pitchFamily="50" charset="-127"/>
              </a:rPr>
              <a:t>클릭시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</a:rPr>
              <a:t>– 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</a:rPr>
              <a:t>미래패스와 동일한 신청하기 팝업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7C96F-BEEB-3432-76AB-7D2148EF346A}"/>
              </a:ext>
            </a:extLst>
          </p:cNvPr>
          <p:cNvSpPr txBox="1"/>
          <p:nvPr/>
        </p:nvSpPr>
        <p:spPr>
          <a:xfrm>
            <a:off x="696761" y="3146380"/>
            <a:ext cx="660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</a:rPr>
              <a:t>총 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</a:rPr>
              <a:t>12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</a:rPr>
              <a:t>개 수강상품 등록할 예정 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</a:rPr>
              <a:t>각각 신청하기 버튼만 필요함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</a:rPr>
              <a:t>.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989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B9C3BF-02B8-47B1-A1EB-1295BA028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5286" cy="68580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85B7B2E-C818-493C-BCB6-C6B3215B886F}"/>
              </a:ext>
            </a:extLst>
          </p:cNvPr>
          <p:cNvSpPr/>
          <p:nvPr/>
        </p:nvSpPr>
        <p:spPr>
          <a:xfrm>
            <a:off x="1863969" y="237392"/>
            <a:ext cx="1160585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미래유니버스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164377-8597-4836-8138-525230A873C1}"/>
              </a:ext>
            </a:extLst>
          </p:cNvPr>
          <p:cNvSpPr/>
          <p:nvPr/>
        </p:nvSpPr>
        <p:spPr>
          <a:xfrm>
            <a:off x="8047888" y="408842"/>
            <a:ext cx="489443" cy="496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6EC4E-C806-BB27-E367-0E98651F32AE}"/>
              </a:ext>
            </a:extLst>
          </p:cNvPr>
          <p:cNvSpPr txBox="1"/>
          <p:nvPr/>
        </p:nvSpPr>
        <p:spPr>
          <a:xfrm>
            <a:off x="-1179095" y="204537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Section7</a:t>
            </a:r>
          </a:p>
          <a:p>
            <a:r>
              <a:rPr lang="ko-KR" altLang="en-US" dirty="0"/>
              <a:t>그대로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00233-1A14-7D35-844E-9BDC6D35BE8D}"/>
              </a:ext>
            </a:extLst>
          </p:cNvPr>
          <p:cNvSpPr txBox="1"/>
          <p:nvPr/>
        </p:nvSpPr>
        <p:spPr>
          <a:xfrm>
            <a:off x="-1179095" y="1872915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Section8</a:t>
            </a:r>
          </a:p>
          <a:p>
            <a:r>
              <a:rPr lang="ko-KR" altLang="en-US" dirty="0"/>
              <a:t>그대로</a:t>
            </a:r>
          </a:p>
        </p:txBody>
      </p:sp>
    </p:spTree>
    <p:extLst>
      <p:ext uri="{BB962C8B-B14F-4D97-AF65-F5344CB8AC3E}">
        <p14:creationId xmlns:p14="http://schemas.microsoft.com/office/powerpoint/2010/main" val="2681909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26CAB0-5C5F-44E9-B524-AE3A1B826A80}"/>
              </a:ext>
            </a:extLst>
          </p:cNvPr>
          <p:cNvSpPr/>
          <p:nvPr/>
        </p:nvSpPr>
        <p:spPr>
          <a:xfrm>
            <a:off x="368300" y="101600"/>
            <a:ext cx="2146300" cy="1276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미래유니버스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F85068-931A-4BDA-9C91-797B258C2FEA}"/>
              </a:ext>
            </a:extLst>
          </p:cNvPr>
          <p:cNvSpPr txBox="1"/>
          <p:nvPr/>
        </p:nvSpPr>
        <p:spPr>
          <a:xfrm>
            <a:off x="2755898" y="304800"/>
            <a:ext cx="90678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미래인재 </a:t>
            </a:r>
            <a:r>
              <a:rPr lang="en-US" altLang="ko-KR" dirty="0"/>
              <a:t>1</a:t>
            </a:r>
            <a:r>
              <a:rPr lang="ko-KR" altLang="en-US" dirty="0"/>
              <a:t>위 강사진의 완전히 새로워진 특별한 커리큘럼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따라만 오면 자연스럽게 합격이 완성되는 커리큘럼을 직접 확인하세요</a:t>
            </a:r>
            <a:r>
              <a:rPr lang="en-US" altLang="ko-KR" dirty="0"/>
              <a:t>.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291E5D-EA99-45F8-AA22-2CD7498CB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170729"/>
              </p:ext>
            </p:extLst>
          </p:nvPr>
        </p:nvGraphicFramePr>
        <p:xfrm>
          <a:off x="368301" y="2308860"/>
          <a:ext cx="11580810" cy="1193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5927">
                  <a:extLst>
                    <a:ext uri="{9D8B030D-6E8A-4147-A177-3AD203B41FA5}">
                      <a16:colId xmlns:a16="http://schemas.microsoft.com/office/drawing/2014/main" val="1902162856"/>
                    </a:ext>
                  </a:extLst>
                </a:gridCol>
                <a:gridCol w="1323165">
                  <a:extLst>
                    <a:ext uri="{9D8B030D-6E8A-4147-A177-3AD203B41FA5}">
                      <a16:colId xmlns:a16="http://schemas.microsoft.com/office/drawing/2014/main" val="3093968992"/>
                    </a:ext>
                  </a:extLst>
                </a:gridCol>
                <a:gridCol w="1797378">
                  <a:extLst>
                    <a:ext uri="{9D8B030D-6E8A-4147-A177-3AD203B41FA5}">
                      <a16:colId xmlns:a16="http://schemas.microsoft.com/office/drawing/2014/main" val="502402998"/>
                    </a:ext>
                  </a:extLst>
                </a:gridCol>
                <a:gridCol w="2184238">
                  <a:extLst>
                    <a:ext uri="{9D8B030D-6E8A-4147-A177-3AD203B41FA5}">
                      <a16:colId xmlns:a16="http://schemas.microsoft.com/office/drawing/2014/main" val="460269240"/>
                    </a:ext>
                  </a:extLst>
                </a:gridCol>
                <a:gridCol w="1836600">
                  <a:extLst>
                    <a:ext uri="{9D8B030D-6E8A-4147-A177-3AD203B41FA5}">
                      <a16:colId xmlns:a16="http://schemas.microsoft.com/office/drawing/2014/main" val="985975523"/>
                    </a:ext>
                  </a:extLst>
                </a:gridCol>
                <a:gridCol w="2843502">
                  <a:extLst>
                    <a:ext uri="{9D8B030D-6E8A-4147-A177-3AD203B41FA5}">
                      <a16:colId xmlns:a16="http://schemas.microsoft.com/office/drawing/2014/main" val="3698116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 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24.1-3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24.4-5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00FF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24.6-8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064257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커 리 </a:t>
                      </a:r>
                      <a:r>
                        <a:rPr lang="ko-KR" altLang="en-US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큘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럼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기본이론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심화이론</a:t>
                      </a:r>
                      <a:endParaRPr lang="en-US" altLang="ko-KR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핵심 기출 분석</a:t>
                      </a:r>
                    </a:p>
                  </a:txBody>
                  <a:tcPr anchor="ctr">
                    <a:solidFill>
                      <a:srgbClr val="00FF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파이널 </a:t>
                      </a:r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167995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단계</a:t>
                      </a:r>
                      <a:endParaRPr lang="en-US" altLang="ko-KR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진도별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문제풀이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단계</a:t>
                      </a:r>
                      <a:endParaRPr lang="en-US" altLang="ko-KR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동형모의고사</a:t>
                      </a:r>
                      <a:endParaRPr lang="en-US" altLang="ko-KR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단계</a:t>
                      </a:r>
                      <a:endParaRPr lang="en-US" altLang="ko-KR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파이널 모의고사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9255183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11FA2C1F-8E30-4370-8714-2C270C977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139041"/>
              </p:ext>
            </p:extLst>
          </p:nvPr>
        </p:nvGraphicFramePr>
        <p:xfrm>
          <a:off x="368298" y="4425504"/>
          <a:ext cx="11580813" cy="1876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630">
                  <a:extLst>
                    <a:ext uri="{9D8B030D-6E8A-4147-A177-3AD203B41FA5}">
                      <a16:colId xmlns:a16="http://schemas.microsoft.com/office/drawing/2014/main" val="1902162856"/>
                    </a:ext>
                  </a:extLst>
                </a:gridCol>
                <a:gridCol w="949642">
                  <a:extLst>
                    <a:ext uri="{9D8B030D-6E8A-4147-A177-3AD203B41FA5}">
                      <a16:colId xmlns:a16="http://schemas.microsoft.com/office/drawing/2014/main" val="1340583251"/>
                    </a:ext>
                  </a:extLst>
                </a:gridCol>
                <a:gridCol w="1357630">
                  <a:extLst>
                    <a:ext uri="{9D8B030D-6E8A-4147-A177-3AD203B41FA5}">
                      <a16:colId xmlns:a16="http://schemas.microsoft.com/office/drawing/2014/main" val="502402998"/>
                    </a:ext>
                  </a:extLst>
                </a:gridCol>
                <a:gridCol w="1373505">
                  <a:extLst>
                    <a:ext uri="{9D8B030D-6E8A-4147-A177-3AD203B41FA5}">
                      <a16:colId xmlns:a16="http://schemas.microsoft.com/office/drawing/2014/main" val="460269240"/>
                    </a:ext>
                  </a:extLst>
                </a:gridCol>
                <a:gridCol w="1635442">
                  <a:extLst>
                    <a:ext uri="{9D8B030D-6E8A-4147-A177-3AD203B41FA5}">
                      <a16:colId xmlns:a16="http://schemas.microsoft.com/office/drawing/2014/main" val="3622345726"/>
                    </a:ext>
                  </a:extLst>
                </a:gridCol>
                <a:gridCol w="1730692">
                  <a:extLst>
                    <a:ext uri="{9D8B030D-6E8A-4147-A177-3AD203B41FA5}">
                      <a16:colId xmlns:a16="http://schemas.microsoft.com/office/drawing/2014/main" val="378952533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2177636952"/>
                    </a:ext>
                  </a:extLst>
                </a:gridCol>
                <a:gridCol w="1156018">
                  <a:extLst>
                    <a:ext uri="{9D8B030D-6E8A-4147-A177-3AD203B41FA5}">
                      <a16:colId xmlns:a16="http://schemas.microsoft.com/office/drawing/2014/main" val="3675763750"/>
                    </a:ext>
                  </a:extLst>
                </a:gridCol>
                <a:gridCol w="1348424">
                  <a:extLst>
                    <a:ext uri="{9D8B030D-6E8A-4147-A177-3AD203B41FA5}">
                      <a16:colId xmlns:a16="http://schemas.microsoft.com/office/drawing/2014/main" val="4172809164"/>
                    </a:ext>
                  </a:extLst>
                </a:gridCol>
              </a:tblGrid>
              <a:tr h="487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 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24.1-3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24.4-5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00FF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24.6-8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24.9-10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24.11-12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25.1-3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064257"/>
                  </a:ext>
                </a:extLst>
              </a:tr>
              <a:tr h="65753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커 리 </a:t>
                      </a:r>
                      <a:r>
                        <a:rPr lang="ko-KR" altLang="en-US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큘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럼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기본이론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심화이론</a:t>
                      </a:r>
                      <a:endParaRPr lang="en-US" altLang="ko-KR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핵심 기출 분석</a:t>
                      </a:r>
                    </a:p>
                  </a:txBody>
                  <a:tcPr anchor="ctr">
                    <a:solidFill>
                      <a:srgbClr val="00FF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파이널 </a:t>
                      </a:r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심화</a:t>
                      </a:r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핵심요약</a:t>
                      </a:r>
                    </a:p>
                  </a:txBody>
                  <a:tcPr anchor="ctr">
                    <a:solidFill>
                      <a:srgbClr val="00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기출분석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파이널 </a:t>
                      </a:r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1679955"/>
                  </a:ext>
                </a:extLst>
              </a:tr>
              <a:tr h="6575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단계</a:t>
                      </a:r>
                      <a:endParaRPr lang="en-US" altLang="ko-KR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진도별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문제풀이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단계 </a:t>
                      </a:r>
                      <a:endParaRPr lang="en-US" altLang="ko-KR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동형 모의고사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단계</a:t>
                      </a:r>
                      <a:endParaRPr lang="en-US" altLang="ko-KR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파이널 모의고사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8950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2F0A94C-FE40-417D-812E-32EB95781824}"/>
              </a:ext>
            </a:extLst>
          </p:cNvPr>
          <p:cNvSpPr/>
          <p:nvPr/>
        </p:nvSpPr>
        <p:spPr>
          <a:xfrm>
            <a:off x="368299" y="1722119"/>
            <a:ext cx="3581401" cy="44322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시험 커리큘럼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395A26-F384-48B4-A4DC-59757B56A425}"/>
              </a:ext>
            </a:extLst>
          </p:cNvPr>
          <p:cNvSpPr/>
          <p:nvPr/>
        </p:nvSpPr>
        <p:spPr>
          <a:xfrm>
            <a:off x="368298" y="3715865"/>
            <a:ext cx="3581401" cy="443229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시험 커리큘럼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0A9A7B-E07C-40E2-BEFD-87023A8F4127}"/>
              </a:ext>
            </a:extLst>
          </p:cNvPr>
          <p:cNvSpPr txBox="1"/>
          <p:nvPr/>
        </p:nvSpPr>
        <p:spPr>
          <a:xfrm>
            <a:off x="4057650" y="167170"/>
            <a:ext cx="101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158323-2710-4F20-97B9-0C916FD19243}"/>
              </a:ext>
            </a:extLst>
          </p:cNvPr>
          <p:cNvSpPr/>
          <p:nvPr/>
        </p:nvSpPr>
        <p:spPr>
          <a:xfrm>
            <a:off x="3269311" y="2308860"/>
            <a:ext cx="1807514" cy="1203805"/>
          </a:xfrm>
          <a:prstGeom prst="rect">
            <a:avLst/>
          </a:prstGeom>
          <a:noFill/>
          <a:ln w="76200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55DB4C-2128-4C14-B688-764BE9522394}"/>
              </a:ext>
            </a:extLst>
          </p:cNvPr>
          <p:cNvSpPr/>
          <p:nvPr/>
        </p:nvSpPr>
        <p:spPr>
          <a:xfrm>
            <a:off x="2232023" y="4471343"/>
            <a:ext cx="1425752" cy="1801978"/>
          </a:xfrm>
          <a:prstGeom prst="rect">
            <a:avLst/>
          </a:prstGeom>
          <a:noFill/>
          <a:ln w="76200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CCFD2A-17E1-4343-8E0D-5B17A3F8B0F4}"/>
              </a:ext>
            </a:extLst>
          </p:cNvPr>
          <p:cNvSpPr/>
          <p:nvPr/>
        </p:nvSpPr>
        <p:spPr>
          <a:xfrm>
            <a:off x="8401027" y="4471343"/>
            <a:ext cx="993914" cy="1801978"/>
          </a:xfrm>
          <a:prstGeom prst="rect">
            <a:avLst/>
          </a:prstGeom>
          <a:noFill/>
          <a:ln w="76200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별: 꼭짓점 5개 9">
            <a:extLst>
              <a:ext uri="{FF2B5EF4-FFF2-40B4-BE49-F238E27FC236}">
                <a16:creationId xmlns:a16="http://schemas.microsoft.com/office/drawing/2014/main" id="{A927C81A-DC63-44B9-9299-50713A27E4E1}"/>
              </a:ext>
            </a:extLst>
          </p:cNvPr>
          <p:cNvSpPr/>
          <p:nvPr/>
        </p:nvSpPr>
        <p:spPr>
          <a:xfrm>
            <a:off x="8087945" y="4737890"/>
            <a:ext cx="626165" cy="526774"/>
          </a:xfrm>
          <a:prstGeom prst="star5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별: 꼭짓점 5개 18">
            <a:extLst>
              <a:ext uri="{FF2B5EF4-FFF2-40B4-BE49-F238E27FC236}">
                <a16:creationId xmlns:a16="http://schemas.microsoft.com/office/drawing/2014/main" id="{A72B091B-B35A-4EAF-9DEC-988CF6B890F6}"/>
              </a:ext>
            </a:extLst>
          </p:cNvPr>
          <p:cNvSpPr/>
          <p:nvPr/>
        </p:nvSpPr>
        <p:spPr>
          <a:xfrm>
            <a:off x="1997874" y="4727547"/>
            <a:ext cx="626165" cy="526774"/>
          </a:xfrm>
          <a:prstGeom prst="star5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별: 꼭짓점 5개 19">
            <a:extLst>
              <a:ext uri="{FF2B5EF4-FFF2-40B4-BE49-F238E27FC236}">
                <a16:creationId xmlns:a16="http://schemas.microsoft.com/office/drawing/2014/main" id="{A70DD639-E767-42B9-A6AB-EDD1B0D25506}"/>
              </a:ext>
            </a:extLst>
          </p:cNvPr>
          <p:cNvSpPr/>
          <p:nvPr/>
        </p:nvSpPr>
        <p:spPr>
          <a:xfrm>
            <a:off x="2956229" y="2461720"/>
            <a:ext cx="626165" cy="526774"/>
          </a:xfrm>
          <a:prstGeom prst="star5">
            <a:avLst/>
          </a:prstGeom>
          <a:solidFill>
            <a:srgbClr val="00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92D1D4-2D68-4B88-BB71-3186A1172E85}"/>
              </a:ext>
            </a:extLst>
          </p:cNvPr>
          <p:cNvSpPr txBox="1"/>
          <p:nvPr/>
        </p:nvSpPr>
        <p:spPr>
          <a:xfrm>
            <a:off x="2755898" y="1173561"/>
            <a:ext cx="6549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i="1" u="sng" dirty="0">
                <a:solidFill>
                  <a:schemeClr val="bg1">
                    <a:lumMod val="7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* </a:t>
            </a:r>
            <a:r>
              <a:rPr lang="ko-KR" altLang="en-US" sz="1050" b="1" i="1" u="sng" dirty="0">
                <a:solidFill>
                  <a:schemeClr val="bg1">
                    <a:lumMod val="7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커리큘럼은 학원 사정에 의해 변동될 수 있습니다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44A248-6EC3-478C-8CFE-749B0C8EB6C5}"/>
              </a:ext>
            </a:extLst>
          </p:cNvPr>
          <p:cNvSpPr txBox="1"/>
          <p:nvPr/>
        </p:nvSpPr>
        <p:spPr>
          <a:xfrm>
            <a:off x="9547083" y="1327449"/>
            <a:ext cx="6334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신광은교수님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미래인재 수강생 비교 데이터 기준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장정훈교수님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(23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년 경찰학 카페 </a:t>
            </a:r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회원수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기준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전효진교수님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미래인재 헌법 매출 기준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문태환교수님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미래인재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23.3-4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월 </a:t>
            </a:r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종합반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만족도 설문조사 기준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60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33B3D7-0BFB-8FC5-A1B6-434E25C73AB5}"/>
              </a:ext>
            </a:extLst>
          </p:cNvPr>
          <p:cNvSpPr txBox="1"/>
          <p:nvPr/>
        </p:nvSpPr>
        <p:spPr>
          <a:xfrm>
            <a:off x="-1479161" y="126156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58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B57BDB-BF3D-48E3-8CFF-AB92DEEB3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"/>
            <a:ext cx="12192000" cy="68834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65FAC12-01CB-43F7-8B62-6FAA0323A600}"/>
              </a:ext>
            </a:extLst>
          </p:cNvPr>
          <p:cNvSpPr/>
          <p:nvPr/>
        </p:nvSpPr>
        <p:spPr>
          <a:xfrm>
            <a:off x="368300" y="101600"/>
            <a:ext cx="2146300" cy="12761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미래유니버스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4746F-E4E7-4553-8FE9-44F53E49A36B}"/>
              </a:ext>
            </a:extLst>
          </p:cNvPr>
          <p:cNvSpPr txBox="1"/>
          <p:nvPr/>
        </p:nvSpPr>
        <p:spPr>
          <a:xfrm>
            <a:off x="2636012" y="299774"/>
            <a:ext cx="906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프리미엄 독서실 결합 </a:t>
            </a:r>
            <a:endParaRPr lang="en-US" altLang="ko-KR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7E9C6A-A46A-409F-A497-8A3F01F6B941}"/>
              </a:ext>
            </a:extLst>
          </p:cNvPr>
          <p:cNvSpPr/>
          <p:nvPr/>
        </p:nvSpPr>
        <p:spPr>
          <a:xfrm>
            <a:off x="0" y="2197100"/>
            <a:ext cx="12192000" cy="27178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4400" i="1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미래유니버스</a:t>
            </a:r>
            <a:r>
              <a:rPr lang="ko-KR" altLang="en-US" sz="3600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결제 시</a:t>
            </a:r>
            <a:endParaRPr lang="en-US" altLang="ko-KR" sz="3600" i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프리미엄 독서실 </a:t>
            </a:r>
            <a:r>
              <a:rPr lang="en-US" altLang="ko-KR" sz="3600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 </a:t>
            </a:r>
            <a:r>
              <a:rPr lang="ko-KR" altLang="en-US" sz="3600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 </a:t>
            </a:r>
            <a:r>
              <a:rPr lang="en-US" altLang="ko-KR" sz="3600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ko-KR" altLang="en-US" sz="3600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만원 </a:t>
            </a:r>
            <a:r>
              <a:rPr lang="en-US" altLang="ko-KR" sz="3600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3600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결합 프로모션 진행</a:t>
            </a:r>
            <a:endParaRPr lang="en-US" altLang="ko-KR" sz="3600" i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최대 </a:t>
            </a:r>
            <a:r>
              <a:rPr lang="en-US" altLang="ko-KR" sz="4400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</a:t>
            </a:r>
            <a:r>
              <a:rPr lang="ko-KR" altLang="en-US" sz="4400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만원 </a:t>
            </a:r>
            <a:r>
              <a:rPr lang="en-US" altLang="ko-KR" sz="4400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Save!</a:t>
            </a:r>
            <a:endParaRPr lang="ko-KR" altLang="en-US" sz="4400" i="1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1BB9CD-D1D7-DB6D-8ADA-F052994C5BF0}"/>
              </a:ext>
            </a:extLst>
          </p:cNvPr>
          <p:cNvSpPr txBox="1"/>
          <p:nvPr/>
        </p:nvSpPr>
        <p:spPr>
          <a:xfrm>
            <a:off x="-1479161" y="126156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984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1878</TotalTime>
  <Words>1291</Words>
  <Application>Microsoft Office PowerPoint</Application>
  <PresentationFormat>와이드스크린</PresentationFormat>
  <Paragraphs>329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HY헤드라인M</vt:lpstr>
      <vt:lpstr>굴림</vt:lpstr>
      <vt:lpstr>나눔바른고딕</vt:lpstr>
      <vt:lpstr>나눔바른고딕 UltraLight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9</dc:creator>
  <cp:lastModifiedBy>User</cp:lastModifiedBy>
  <cp:revision>124</cp:revision>
  <dcterms:created xsi:type="dcterms:W3CDTF">2023-10-17T07:29:30Z</dcterms:created>
  <dcterms:modified xsi:type="dcterms:W3CDTF">2023-11-28T08:22:12Z</dcterms:modified>
</cp:coreProperties>
</file>